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notesSlides/notesSlide17.xml" ContentType="application/vnd.openxmlformats-officedocument.presentationml.notesSlide+xml"/>
  <Override PartName="/ppt/charts/chart8.xml" ContentType="application/vnd.openxmlformats-officedocument.drawingml.chart+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1.xml" ContentType="application/vnd.openxmlformats-officedocument.drawingml.chart+xml"/>
  <Override PartName="/ppt/notesSlides/notesSlide25.xml" ContentType="application/vnd.openxmlformats-officedocument.presentationml.notesSlide+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278" r:id="rId3"/>
    <p:sldId id="279" r:id="rId4"/>
    <p:sldId id="281" r:id="rId5"/>
    <p:sldId id="30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5" r:id="rId21"/>
    <p:sldId id="286" r:id="rId22"/>
    <p:sldId id="287" r:id="rId23"/>
    <p:sldId id="288" r:id="rId24"/>
    <p:sldId id="289" r:id="rId25"/>
    <p:sldId id="290" r:id="rId26"/>
    <p:sldId id="291" r:id="rId27"/>
    <p:sldId id="293" r:id="rId28"/>
    <p:sldId id="295" r:id="rId29"/>
    <p:sldId id="305" r:id="rId30"/>
    <p:sldId id="298" r:id="rId31"/>
    <p:sldId id="300" r:id="rId32"/>
    <p:sldId id="303" r:id="rId33"/>
    <p:sldId id="302" r:id="rId34"/>
    <p:sldId id="306" r:id="rId35"/>
    <p:sldId id="307" r:id="rId36"/>
    <p:sldId id="309"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alia Barolin" initials="NB" lastIdx="2" clrIdx="0"/>
  <p:cmAuthor id="1" name="Jessica Koman" initials="JRK" lastIdx="0" clrIdx="1"/>
  <p:cmAuthor id="2" name="susan lala" initials="sl" lastIdx="3" clrIdx="2"/>
  <p:cmAuthor id="3" name="Paola Sanmartin" initials="P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4"/>
    <a:srgbClr val="C03F21"/>
    <a:srgbClr val="AD4D23"/>
    <a:srgbClr val="A74B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52674" autoAdjust="0"/>
  </p:normalViewPr>
  <p:slideViewPr>
    <p:cSldViewPr snapToGrid="0" snapToObjects="1">
      <p:cViewPr varScale="1">
        <p:scale>
          <a:sx n="60" d="100"/>
          <a:sy n="60" d="100"/>
        </p:scale>
        <p:origin x="3120" y="78"/>
      </p:cViewPr>
      <p:guideLst>
        <p:guide orient="horz" pos="2160"/>
        <p:guide pos="2880"/>
      </p:guideLst>
    </p:cSldViewPr>
  </p:slideViewPr>
  <p:outlineViewPr>
    <p:cViewPr>
      <p:scale>
        <a:sx n="33" d="100"/>
        <a:sy n="33" d="100"/>
      </p:scale>
      <p:origin x="0" y="3528"/>
    </p:cViewPr>
  </p:outlineViewPr>
  <p:notesTextViewPr>
    <p:cViewPr>
      <p:scale>
        <a:sx n="100" d="100"/>
        <a:sy n="100" d="100"/>
      </p:scale>
      <p:origin x="0" y="0"/>
    </p:cViewPr>
  </p:notesTextViewPr>
  <p:notesViewPr>
    <p:cSldViewPr snapToGrid="0" snapToObjects="1">
      <p:cViewPr varScale="1">
        <p:scale>
          <a:sx n="67" d="100"/>
          <a:sy n="67" d="100"/>
        </p:scale>
        <p:origin x="-299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5"/>
          <c:order val="0"/>
          <c:tx>
            <c:strRef>
              <c:f>Sheet1!$G$1</c:f>
              <c:strCache>
                <c:ptCount val="1"/>
                <c:pt idx="0">
                  <c:v>White                                  </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2011</c:v>
                </c:pt>
                <c:pt idx="1">
                  <c:v>2012</c:v>
                </c:pt>
                <c:pt idx="2">
                  <c:v>2013</c:v>
                </c:pt>
                <c:pt idx="3">
                  <c:v>2014</c:v>
                </c:pt>
                <c:pt idx="4">
                  <c:v>2015</c:v>
                </c:pt>
                <c:pt idx="5">
                  <c:v>2016</c:v>
                </c:pt>
              </c:numCache>
            </c:numRef>
          </c:cat>
          <c:val>
            <c:numRef>
              <c:f>Sheet1!$G$2:$G$7</c:f>
              <c:numCache>
                <c:formatCode>0.0%</c:formatCode>
                <c:ptCount val="6"/>
                <c:pt idx="0">
                  <c:v>0.6953451579191825</c:v>
                </c:pt>
                <c:pt idx="1">
                  <c:v>0.6877531461829578</c:v>
                </c:pt>
                <c:pt idx="2">
                  <c:v>0.68265655363470712</c:v>
                </c:pt>
                <c:pt idx="3">
                  <c:v>0.67677524515603227</c:v>
                </c:pt>
                <c:pt idx="4">
                  <c:v>0.67361666413338706</c:v>
                </c:pt>
                <c:pt idx="5">
                  <c:v>0.66700000000000004</c:v>
                </c:pt>
              </c:numCache>
            </c:numRef>
          </c:val>
          <c:extLst>
            <c:ext xmlns:c16="http://schemas.microsoft.com/office/drawing/2014/chart" uri="{C3380CC4-5D6E-409C-BE32-E72D297353CC}">
              <c16:uniqueId val="{00000000-BE19-4F72-A34C-A1F0FA53198A}"/>
            </c:ext>
          </c:extLst>
        </c:ser>
        <c:ser>
          <c:idx val="4"/>
          <c:order val="1"/>
          <c:tx>
            <c:strRef>
              <c:f>Sheet1!$F$1</c:f>
              <c:strCache>
                <c:ptCount val="1"/>
                <c:pt idx="0">
                  <c:v>Black or African American              </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2011</c:v>
                </c:pt>
                <c:pt idx="1">
                  <c:v>2012</c:v>
                </c:pt>
                <c:pt idx="2">
                  <c:v>2013</c:v>
                </c:pt>
                <c:pt idx="3">
                  <c:v>2014</c:v>
                </c:pt>
                <c:pt idx="4">
                  <c:v>2015</c:v>
                </c:pt>
                <c:pt idx="5">
                  <c:v>2016</c:v>
                </c:pt>
              </c:numCache>
            </c:numRef>
          </c:cat>
          <c:val>
            <c:numRef>
              <c:f>Sheet1!$F$2:$F$7</c:f>
              <c:numCache>
                <c:formatCode>0.0%</c:formatCode>
                <c:ptCount val="6"/>
                <c:pt idx="0">
                  <c:v>9.1797782164421735E-2</c:v>
                </c:pt>
                <c:pt idx="1">
                  <c:v>9.6620520318150979E-2</c:v>
                </c:pt>
                <c:pt idx="2">
                  <c:v>9.6181389062594561E-2</c:v>
                </c:pt>
                <c:pt idx="3">
                  <c:v>9.8634224570812626E-2</c:v>
                </c:pt>
                <c:pt idx="4">
                  <c:v>9.5969442039664551E-2</c:v>
                </c:pt>
                <c:pt idx="5">
                  <c:v>9.7000000000000003E-2</c:v>
                </c:pt>
              </c:numCache>
            </c:numRef>
          </c:val>
          <c:extLst>
            <c:ext xmlns:c16="http://schemas.microsoft.com/office/drawing/2014/chart" uri="{C3380CC4-5D6E-409C-BE32-E72D297353CC}">
              <c16:uniqueId val="{00000001-BE19-4F72-A34C-A1F0FA53198A}"/>
            </c:ext>
          </c:extLst>
        </c:ser>
        <c:ser>
          <c:idx val="2"/>
          <c:order val="2"/>
          <c:tx>
            <c:strRef>
              <c:f>Sheet1!$D$1</c:f>
              <c:strCache>
                <c:ptCount val="1"/>
                <c:pt idx="0">
                  <c:v>Asian                                  </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2011</c:v>
                </c:pt>
                <c:pt idx="1">
                  <c:v>2012</c:v>
                </c:pt>
                <c:pt idx="2">
                  <c:v>2013</c:v>
                </c:pt>
                <c:pt idx="3">
                  <c:v>2014</c:v>
                </c:pt>
                <c:pt idx="4">
                  <c:v>2015</c:v>
                </c:pt>
                <c:pt idx="5">
                  <c:v>2016</c:v>
                </c:pt>
              </c:numCache>
            </c:numRef>
          </c:cat>
          <c:val>
            <c:numRef>
              <c:f>Sheet1!$D$2:$D$7</c:f>
              <c:numCache>
                <c:formatCode>0.0%</c:formatCode>
                <c:ptCount val="6"/>
                <c:pt idx="0">
                  <c:v>5.6875580585229915E-2</c:v>
                </c:pt>
                <c:pt idx="1">
                  <c:v>5.6250043721275123E-2</c:v>
                </c:pt>
                <c:pt idx="2">
                  <c:v>5.6186499371297549E-2</c:v>
                </c:pt>
                <c:pt idx="3">
                  <c:v>5.5781213029418721E-2</c:v>
                </c:pt>
                <c:pt idx="4">
                  <c:v>5.6668362862561876E-2</c:v>
                </c:pt>
                <c:pt idx="5">
                  <c:v>5.7000000000000002E-2</c:v>
                </c:pt>
              </c:numCache>
            </c:numRef>
          </c:val>
          <c:extLst>
            <c:ext xmlns:c16="http://schemas.microsoft.com/office/drawing/2014/chart" uri="{C3380CC4-5D6E-409C-BE32-E72D297353CC}">
              <c16:uniqueId val="{00000002-BE19-4F72-A34C-A1F0FA53198A}"/>
            </c:ext>
          </c:extLst>
        </c:ser>
        <c:ser>
          <c:idx val="3"/>
          <c:order val="3"/>
          <c:tx>
            <c:strRef>
              <c:f>Sheet1!$E$1</c:f>
              <c:strCache>
                <c:ptCount val="1"/>
                <c:pt idx="0">
                  <c:v>Hispanic or Latino                     </c:v>
                </c:pt>
              </c:strCache>
            </c:strRef>
          </c:tx>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2011</c:v>
                </c:pt>
                <c:pt idx="1">
                  <c:v>2012</c:v>
                </c:pt>
                <c:pt idx="2">
                  <c:v>2013</c:v>
                </c:pt>
                <c:pt idx="3">
                  <c:v>2014</c:v>
                </c:pt>
                <c:pt idx="4">
                  <c:v>2015</c:v>
                </c:pt>
                <c:pt idx="5">
                  <c:v>2016</c:v>
                </c:pt>
              </c:numCache>
            </c:numRef>
          </c:cat>
          <c:val>
            <c:numRef>
              <c:f>Sheet1!$E$2:$E$7</c:f>
              <c:numCache>
                <c:formatCode>0.0%</c:formatCode>
                <c:ptCount val="6"/>
                <c:pt idx="0">
                  <c:v>6.9481537389688805E-2</c:v>
                </c:pt>
                <c:pt idx="1">
                  <c:v>7.4165273415366106E-2</c:v>
                </c:pt>
                <c:pt idx="2">
                  <c:v>7.7347211855916184E-2</c:v>
                </c:pt>
                <c:pt idx="3">
                  <c:v>8.552856429266241E-2</c:v>
                </c:pt>
                <c:pt idx="4">
                  <c:v>9.2116654220553928E-2</c:v>
                </c:pt>
                <c:pt idx="5">
                  <c:v>0.1</c:v>
                </c:pt>
              </c:numCache>
            </c:numRef>
          </c:val>
          <c:extLst>
            <c:ext xmlns:c16="http://schemas.microsoft.com/office/drawing/2014/chart" uri="{C3380CC4-5D6E-409C-BE32-E72D297353CC}">
              <c16:uniqueId val="{00000003-BE19-4F72-A34C-A1F0FA53198A}"/>
            </c:ext>
          </c:extLst>
        </c:ser>
        <c:ser>
          <c:idx val="0"/>
          <c:order val="4"/>
          <c:tx>
            <c:strRef>
              <c:f>Sheet1!$B$1</c:f>
              <c:strCache>
                <c:ptCount val="1"/>
                <c:pt idx="0">
                  <c:v>Native Hawaiian or Other Pacific Islander</c:v>
                </c:pt>
              </c:strCache>
            </c:strRef>
          </c:tx>
          <c:invertIfNegative val="0"/>
          <c:dLbls>
            <c:delete val="1"/>
          </c:dLbls>
          <c:cat>
            <c:numRef>
              <c:f>Sheet1!$A$2:$A$7</c:f>
              <c:numCache>
                <c:formatCode>General</c:formatCode>
                <c:ptCount val="6"/>
                <c:pt idx="0">
                  <c:v>2011</c:v>
                </c:pt>
                <c:pt idx="1">
                  <c:v>2012</c:v>
                </c:pt>
                <c:pt idx="2">
                  <c:v>2013</c:v>
                </c:pt>
                <c:pt idx="3">
                  <c:v>2014</c:v>
                </c:pt>
                <c:pt idx="4">
                  <c:v>2015</c:v>
                </c:pt>
                <c:pt idx="5">
                  <c:v>2016</c:v>
                </c:pt>
              </c:numCache>
            </c:numRef>
          </c:cat>
          <c:val>
            <c:numRef>
              <c:f>Sheet1!$B$2:$B$7</c:f>
              <c:numCache>
                <c:formatCode>0.0%</c:formatCode>
                <c:ptCount val="6"/>
                <c:pt idx="0">
                  <c:v>3.9552368787738037E-3</c:v>
                </c:pt>
                <c:pt idx="1">
                  <c:v>4.1412791795790169E-3</c:v>
                </c:pt>
                <c:pt idx="2">
                  <c:v>4.8884137198340494E-3</c:v>
                </c:pt>
                <c:pt idx="3">
                  <c:v>4.1604227462733656E-3</c:v>
                </c:pt>
                <c:pt idx="4">
                  <c:v>3.5421857136248586E-3</c:v>
                </c:pt>
                <c:pt idx="5">
                  <c:v>3.0000000000000001E-3</c:v>
                </c:pt>
              </c:numCache>
            </c:numRef>
          </c:val>
          <c:extLst>
            <c:ext xmlns:c16="http://schemas.microsoft.com/office/drawing/2014/chart" uri="{C3380CC4-5D6E-409C-BE32-E72D297353CC}">
              <c16:uniqueId val="{00000004-BE19-4F72-A34C-A1F0FA53198A}"/>
            </c:ext>
          </c:extLst>
        </c:ser>
        <c:ser>
          <c:idx val="1"/>
          <c:order val="5"/>
          <c:tx>
            <c:strRef>
              <c:f>Sheet1!$C$1</c:f>
              <c:strCache>
                <c:ptCount val="1"/>
                <c:pt idx="0">
                  <c:v>American Indian or Alaskan Native      </c:v>
                </c:pt>
              </c:strCache>
            </c:strRef>
          </c:tx>
          <c:invertIfNegative val="0"/>
          <c:dLbls>
            <c:delete val="1"/>
          </c:dLbls>
          <c:cat>
            <c:numRef>
              <c:f>Sheet1!$A$2:$A$7</c:f>
              <c:numCache>
                <c:formatCode>General</c:formatCode>
                <c:ptCount val="6"/>
                <c:pt idx="0">
                  <c:v>2011</c:v>
                </c:pt>
                <c:pt idx="1">
                  <c:v>2012</c:v>
                </c:pt>
                <c:pt idx="2">
                  <c:v>2013</c:v>
                </c:pt>
                <c:pt idx="3">
                  <c:v>2014</c:v>
                </c:pt>
                <c:pt idx="4">
                  <c:v>2015</c:v>
                </c:pt>
                <c:pt idx="5">
                  <c:v>2016</c:v>
                </c:pt>
              </c:numCache>
            </c:numRef>
          </c:cat>
          <c:val>
            <c:numRef>
              <c:f>Sheet1!$C$2:$C$7</c:f>
              <c:numCache>
                <c:formatCode>0.0%</c:formatCode>
                <c:ptCount val="6"/>
                <c:pt idx="0">
                  <c:v>6.5823850441244771E-3</c:v>
                </c:pt>
                <c:pt idx="1">
                  <c:v>6.3728130618183852E-3</c:v>
                </c:pt>
                <c:pt idx="2">
                  <c:v>6.8182276642527184E-3</c:v>
                </c:pt>
                <c:pt idx="3">
                  <c:v>6.4279517312090858E-3</c:v>
                </c:pt>
                <c:pt idx="4">
                  <c:v>6.985243095711708E-3</c:v>
                </c:pt>
                <c:pt idx="5">
                  <c:v>7.0000000000000001E-3</c:v>
                </c:pt>
              </c:numCache>
            </c:numRef>
          </c:val>
          <c:extLst>
            <c:ext xmlns:c16="http://schemas.microsoft.com/office/drawing/2014/chart" uri="{C3380CC4-5D6E-409C-BE32-E72D297353CC}">
              <c16:uniqueId val="{00000005-BE19-4F72-A34C-A1F0FA53198A}"/>
            </c:ext>
          </c:extLst>
        </c:ser>
        <c:ser>
          <c:idx val="6"/>
          <c:order val="6"/>
          <c:tx>
            <c:strRef>
              <c:f>Sheet1!$H$1</c:f>
              <c:strCache>
                <c:ptCount val="1"/>
                <c:pt idx="0">
                  <c:v>Two or more races</c:v>
                </c:pt>
              </c:strCache>
            </c:strRef>
          </c:tx>
          <c:invertIfNegative val="0"/>
          <c:dLbls>
            <c:delete val="1"/>
          </c:dLbls>
          <c:cat>
            <c:numRef>
              <c:f>Sheet1!$A$2:$A$7</c:f>
              <c:numCache>
                <c:formatCode>General</c:formatCode>
                <c:ptCount val="6"/>
                <c:pt idx="0">
                  <c:v>2011</c:v>
                </c:pt>
                <c:pt idx="1">
                  <c:v>2012</c:v>
                </c:pt>
                <c:pt idx="2">
                  <c:v>2013</c:v>
                </c:pt>
                <c:pt idx="3">
                  <c:v>2014</c:v>
                </c:pt>
                <c:pt idx="4">
                  <c:v>2015</c:v>
                </c:pt>
                <c:pt idx="5">
                  <c:v>2016</c:v>
                </c:pt>
              </c:numCache>
            </c:numRef>
          </c:cat>
          <c:val>
            <c:numRef>
              <c:f>Sheet1!$H$2:$H$7</c:f>
              <c:numCache>
                <c:formatCode>0.0%</c:formatCode>
                <c:ptCount val="6"/>
                <c:pt idx="0">
                  <c:v>1.0218300046446818E-2</c:v>
                </c:pt>
                <c:pt idx="1">
                  <c:v>1.1619366076487747E-2</c:v>
                </c:pt>
                <c:pt idx="2">
                  <c:v>1.5377994741761308E-2</c:v>
                </c:pt>
                <c:pt idx="3">
                  <c:v>1.6464232194968058E-2</c:v>
                </c:pt>
                <c:pt idx="4">
                  <c:v>1.9085508098784686E-2</c:v>
                </c:pt>
                <c:pt idx="5">
                  <c:v>2.1999999999999999E-2</c:v>
                </c:pt>
              </c:numCache>
            </c:numRef>
          </c:val>
          <c:extLst>
            <c:ext xmlns:c16="http://schemas.microsoft.com/office/drawing/2014/chart" uri="{C3380CC4-5D6E-409C-BE32-E72D297353CC}">
              <c16:uniqueId val="{00000006-BE19-4F72-A34C-A1F0FA53198A}"/>
            </c:ext>
          </c:extLst>
        </c:ser>
        <c:ser>
          <c:idx val="7"/>
          <c:order val="7"/>
          <c:tx>
            <c:strRef>
              <c:f>Sheet1!$I$1</c:f>
              <c:strCache>
                <c:ptCount val="1"/>
                <c:pt idx="0">
                  <c:v>Non-U.S. Residents (International)*</c:v>
                </c:pt>
              </c:strCache>
            </c:strRef>
          </c:tx>
          <c:invertIfNegative val="0"/>
          <c:dLbls>
            <c:delete val="1"/>
          </c:dLbls>
          <c:cat>
            <c:numRef>
              <c:f>Sheet1!$A$2:$A$7</c:f>
              <c:numCache>
                <c:formatCode>General</c:formatCode>
                <c:ptCount val="6"/>
                <c:pt idx="0">
                  <c:v>2011</c:v>
                </c:pt>
                <c:pt idx="1">
                  <c:v>2012</c:v>
                </c:pt>
                <c:pt idx="2">
                  <c:v>2013</c:v>
                </c:pt>
                <c:pt idx="3">
                  <c:v>2014</c:v>
                </c:pt>
                <c:pt idx="4">
                  <c:v>2015</c:v>
                </c:pt>
                <c:pt idx="5">
                  <c:v>2016</c:v>
                </c:pt>
              </c:numCache>
            </c:numRef>
          </c:cat>
          <c:val>
            <c:numRef>
              <c:f>Sheet1!$I$2:$I$7</c:f>
              <c:numCache>
                <c:formatCode>0.0%</c:formatCode>
                <c:ptCount val="6"/>
                <c:pt idx="0">
                  <c:v>1.1916511843938691E-2</c:v>
                </c:pt>
                <c:pt idx="1">
                  <c:v>1.0402165777084455E-2</c:v>
                </c:pt>
                <c:pt idx="2">
                  <c:v>8.7009729758806883E-3</c:v>
                </c:pt>
                <c:pt idx="3">
                  <c:v>8.248547466940084E-3</c:v>
                </c:pt>
                <c:pt idx="4">
                  <c:v>7.9699178556559315E-3</c:v>
                </c:pt>
                <c:pt idx="5">
                  <c:v>7.0000000000000001E-3</c:v>
                </c:pt>
              </c:numCache>
            </c:numRef>
          </c:val>
          <c:extLst>
            <c:ext xmlns:c16="http://schemas.microsoft.com/office/drawing/2014/chart" uri="{C3380CC4-5D6E-409C-BE32-E72D297353CC}">
              <c16:uniqueId val="{00000007-BE19-4F72-A34C-A1F0FA53198A}"/>
            </c:ext>
          </c:extLst>
        </c:ser>
        <c:ser>
          <c:idx val="8"/>
          <c:order val="8"/>
          <c:tx>
            <c:strRef>
              <c:f>Sheet1!$J$1</c:f>
              <c:strCache>
                <c:ptCount val="1"/>
                <c:pt idx="0">
                  <c:v>Race/Ethnicity Unknown*</c:v>
                </c:pt>
              </c:strCache>
            </c:strRef>
          </c:tx>
          <c:invertIfNegative val="0"/>
          <c:dLbls>
            <c:delete val="1"/>
          </c:dLbls>
          <c:cat>
            <c:numRef>
              <c:f>Sheet1!$A$2:$A$7</c:f>
              <c:numCache>
                <c:formatCode>General</c:formatCode>
                <c:ptCount val="6"/>
                <c:pt idx="0">
                  <c:v>2011</c:v>
                </c:pt>
                <c:pt idx="1">
                  <c:v>2012</c:v>
                </c:pt>
                <c:pt idx="2">
                  <c:v>2013</c:v>
                </c:pt>
                <c:pt idx="3">
                  <c:v>2014</c:v>
                </c:pt>
                <c:pt idx="4">
                  <c:v>2015</c:v>
                </c:pt>
                <c:pt idx="5">
                  <c:v>2016</c:v>
                </c:pt>
              </c:numCache>
            </c:numRef>
          </c:cat>
          <c:val>
            <c:numRef>
              <c:f>Sheet1!$J$2:$J$7</c:f>
              <c:numCache>
                <c:formatCode>0.0%</c:formatCode>
                <c:ptCount val="6"/>
                <c:pt idx="0">
                  <c:v>5.3827508128193216E-2</c:v>
                </c:pt>
                <c:pt idx="1">
                  <c:v>5.2675392267280394E-2</c:v>
                </c:pt>
                <c:pt idx="2">
                  <c:v>5.1842736973755875E-2</c:v>
                </c:pt>
                <c:pt idx="3">
                  <c:v>4.7979598811683358E-2</c:v>
                </c:pt>
                <c:pt idx="4">
                  <c:v>4.4046021980055382E-2</c:v>
                </c:pt>
                <c:pt idx="5">
                  <c:v>4.1000000000000002E-2</c:v>
                </c:pt>
              </c:numCache>
            </c:numRef>
          </c:val>
          <c:extLst>
            <c:ext xmlns:c16="http://schemas.microsoft.com/office/drawing/2014/chart" uri="{C3380CC4-5D6E-409C-BE32-E72D297353CC}">
              <c16:uniqueId val="{00000008-BE19-4F72-A34C-A1F0FA53198A}"/>
            </c:ext>
          </c:extLst>
        </c:ser>
        <c:dLbls>
          <c:dLblPos val="ctr"/>
          <c:showLegendKey val="0"/>
          <c:showVal val="1"/>
          <c:showCatName val="0"/>
          <c:showSerName val="0"/>
          <c:showPercent val="0"/>
          <c:showBubbleSize val="0"/>
        </c:dLbls>
        <c:gapWidth val="30"/>
        <c:overlap val="100"/>
        <c:axId val="144179584"/>
        <c:axId val="144181120"/>
      </c:barChart>
      <c:catAx>
        <c:axId val="144179584"/>
        <c:scaling>
          <c:orientation val="minMax"/>
        </c:scaling>
        <c:delete val="0"/>
        <c:axPos val="b"/>
        <c:numFmt formatCode="General" sourceLinked="1"/>
        <c:majorTickMark val="out"/>
        <c:minorTickMark val="none"/>
        <c:tickLblPos val="nextTo"/>
        <c:crossAx val="144181120"/>
        <c:crosses val="autoZero"/>
        <c:auto val="1"/>
        <c:lblAlgn val="ctr"/>
        <c:lblOffset val="100"/>
        <c:noMultiLvlLbl val="0"/>
      </c:catAx>
      <c:valAx>
        <c:axId val="144181120"/>
        <c:scaling>
          <c:orientation val="minMax"/>
        </c:scaling>
        <c:delete val="0"/>
        <c:axPos val="l"/>
        <c:majorGridlines/>
        <c:numFmt formatCode="0%" sourceLinked="1"/>
        <c:majorTickMark val="out"/>
        <c:minorTickMark val="none"/>
        <c:tickLblPos val="nextTo"/>
        <c:crossAx val="144179584"/>
        <c:crosses val="autoZero"/>
        <c:crossBetween val="between"/>
      </c:valAx>
    </c:plotArea>
    <c:legend>
      <c:legendPos val="r"/>
      <c:layout>
        <c:manualLayout>
          <c:xMode val="edge"/>
          <c:yMode val="edge"/>
          <c:x val="0.66186386867483438"/>
          <c:y val="3.5907063295148603E-2"/>
          <c:w val="0.33813613132516557"/>
          <c:h val="0.9640929367048514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Sheet1!$C$1</c:f>
              <c:strCache>
                <c:ptCount val="1"/>
                <c:pt idx="0">
                  <c:v>Female</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2010 PhD</c:v>
                </c:pt>
                <c:pt idx="1">
                  <c:v>2010 DNP</c:v>
                </c:pt>
                <c:pt idx="3">
                  <c:v>2016 PhD</c:v>
                </c:pt>
                <c:pt idx="4">
                  <c:v>2016 DNP</c:v>
                </c:pt>
              </c:strCache>
            </c:strRef>
          </c:cat>
          <c:val>
            <c:numRef>
              <c:f>Sheet1!$C$2:$C$6</c:f>
              <c:numCache>
                <c:formatCode>0.0%</c:formatCode>
                <c:ptCount val="5"/>
                <c:pt idx="0">
                  <c:v>0.93400000000000005</c:v>
                </c:pt>
                <c:pt idx="1">
                  <c:v>0.91500000000000004</c:v>
                </c:pt>
                <c:pt idx="3">
                  <c:v>0.90700000000000003</c:v>
                </c:pt>
                <c:pt idx="4">
                  <c:v>0.88</c:v>
                </c:pt>
              </c:numCache>
            </c:numRef>
          </c:val>
          <c:extLst>
            <c:ext xmlns:c16="http://schemas.microsoft.com/office/drawing/2014/chart" uri="{C3380CC4-5D6E-409C-BE32-E72D297353CC}">
              <c16:uniqueId val="{00000000-5FC2-4E39-84FD-B77991DDBEA3}"/>
            </c:ext>
          </c:extLst>
        </c:ser>
        <c:ser>
          <c:idx val="0"/>
          <c:order val="1"/>
          <c:tx>
            <c:strRef>
              <c:f>Sheet1!$B$1</c:f>
              <c:strCache>
                <c:ptCount val="1"/>
                <c:pt idx="0">
                  <c:v>Male</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2010 PhD</c:v>
                </c:pt>
                <c:pt idx="1">
                  <c:v>2010 DNP</c:v>
                </c:pt>
                <c:pt idx="3">
                  <c:v>2016 PhD</c:v>
                </c:pt>
                <c:pt idx="4">
                  <c:v>2016 DNP</c:v>
                </c:pt>
              </c:strCache>
            </c:strRef>
          </c:cat>
          <c:val>
            <c:numRef>
              <c:f>Sheet1!$B$2:$B$6</c:f>
              <c:numCache>
                <c:formatCode>0.0%</c:formatCode>
                <c:ptCount val="5"/>
                <c:pt idx="0">
                  <c:v>6.6000000000000003E-2</c:v>
                </c:pt>
                <c:pt idx="1">
                  <c:v>8.5000000000000006E-2</c:v>
                </c:pt>
                <c:pt idx="3">
                  <c:v>9.2999999999999999E-2</c:v>
                </c:pt>
                <c:pt idx="4">
                  <c:v>0.11700000000000001</c:v>
                </c:pt>
              </c:numCache>
            </c:numRef>
          </c:val>
          <c:extLst>
            <c:ext xmlns:c16="http://schemas.microsoft.com/office/drawing/2014/chart" uri="{C3380CC4-5D6E-409C-BE32-E72D297353CC}">
              <c16:uniqueId val="{00000001-5FC2-4E39-84FD-B77991DDBEA3}"/>
            </c:ext>
          </c:extLst>
        </c:ser>
        <c:dLbls>
          <c:dLblPos val="ctr"/>
          <c:showLegendKey val="0"/>
          <c:showVal val="1"/>
          <c:showCatName val="0"/>
          <c:showSerName val="0"/>
          <c:showPercent val="0"/>
          <c:showBubbleSize val="0"/>
        </c:dLbls>
        <c:gapWidth val="20"/>
        <c:overlap val="100"/>
        <c:axId val="151026688"/>
        <c:axId val="151032576"/>
      </c:barChart>
      <c:catAx>
        <c:axId val="151026688"/>
        <c:scaling>
          <c:orientation val="minMax"/>
        </c:scaling>
        <c:delete val="0"/>
        <c:axPos val="b"/>
        <c:numFmt formatCode="General" sourceLinked="0"/>
        <c:majorTickMark val="out"/>
        <c:minorTickMark val="none"/>
        <c:tickLblPos val="nextTo"/>
        <c:crossAx val="151032576"/>
        <c:crosses val="autoZero"/>
        <c:auto val="1"/>
        <c:lblAlgn val="ctr"/>
        <c:lblOffset val="100"/>
        <c:noMultiLvlLbl val="0"/>
      </c:catAx>
      <c:valAx>
        <c:axId val="151032576"/>
        <c:scaling>
          <c:orientation val="minMax"/>
          <c:max val="1"/>
          <c:min val="0"/>
        </c:scaling>
        <c:delete val="0"/>
        <c:axPos val="l"/>
        <c:majorGridlines/>
        <c:numFmt formatCode="0%" sourceLinked="1"/>
        <c:majorTickMark val="out"/>
        <c:minorTickMark val="none"/>
        <c:tickLblPos val="nextTo"/>
        <c:crossAx val="151026688"/>
        <c:crosses val="autoZero"/>
        <c:crossBetween val="between"/>
      </c:valAx>
    </c:plotArea>
    <c:legend>
      <c:legendPos val="r"/>
      <c:layout>
        <c:manualLayout>
          <c:xMode val="edge"/>
          <c:yMode val="edge"/>
          <c:x val="0.86678683536338097"/>
          <c:y val="0.41441502177698497"/>
          <c:w val="0.13161220395936485"/>
          <c:h val="0.1917390997145598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dirty="0"/>
              <a:t>Top Stakeholder Concerns</a:t>
            </a:r>
          </a:p>
        </c:rich>
      </c:tx>
      <c:layout>
        <c:manualLayout>
          <c:xMode val="edge"/>
          <c:yMode val="edge"/>
          <c:x val="0.24050409764083902"/>
          <c:y val="2.3546393027938654E-2"/>
        </c:manualLayout>
      </c:layout>
      <c:overlay val="0"/>
      <c:spPr>
        <a:noFill/>
        <a:ln>
          <a:solidFill>
            <a:schemeClr val="tx1"/>
          </a:solidFill>
        </a:ln>
        <a:effectLst/>
      </c:spPr>
    </c:title>
    <c:autoTitleDeleted val="0"/>
    <c:plotArea>
      <c:layout/>
      <c:pieChart>
        <c:varyColors val="1"/>
        <c:ser>
          <c:idx val="0"/>
          <c:order val="0"/>
          <c:tx>
            <c:strRef>
              <c:f>Sheet1!$B$1</c:f>
              <c:strCache>
                <c:ptCount val="1"/>
                <c:pt idx="0">
                  <c:v>Top Three</c:v>
                </c:pt>
              </c:strCache>
            </c:strRef>
          </c:tx>
          <c:spPr>
            <a:ln>
              <a:noFill/>
            </a:ln>
          </c:spPr>
          <c:explosion val="15"/>
          <c:dPt>
            <c:idx val="0"/>
            <c:bubble3D val="0"/>
            <c:spPr>
              <a:solidFill>
                <a:srgbClr val="FF0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A334-4B4F-A7C0-EEE1EB7C721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A334-4B4F-A7C0-EEE1EB7C721D}"/>
              </c:ext>
            </c:extLst>
          </c:dPt>
          <c:dPt>
            <c:idx val="2"/>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A334-4B4F-A7C0-EEE1EB7C721D}"/>
              </c:ext>
            </c:extLst>
          </c:dPt>
          <c:dPt>
            <c:idx val="3"/>
            <c:bubble3D val="0"/>
            <c:spPr>
              <a:solidFill>
                <a:schemeClr val="accent6">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A334-4B4F-A7C0-EEE1EB7C721D}"/>
              </c:ext>
            </c:extLst>
          </c:dPt>
          <c:dPt>
            <c:idx val="4"/>
            <c:bubble3D val="0"/>
            <c:spPr>
              <a:solidFill>
                <a:srgbClr val="00B0F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A334-4B4F-A7C0-EEE1EB7C721D}"/>
              </c:ext>
            </c:extLst>
          </c:dPt>
          <c:dPt>
            <c:idx val="5"/>
            <c:bubble3D val="0"/>
            <c:spPr>
              <a:solidFill>
                <a:srgbClr val="7030A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A334-4B4F-A7C0-EEE1EB7C721D}"/>
              </c:ext>
            </c:extLst>
          </c:dPt>
          <c:dLbls>
            <c:dLbl>
              <c:idx val="5"/>
              <c:tx>
                <c:rich>
                  <a:bodyPr/>
                  <a:lstStyle/>
                  <a:p>
                    <a:r>
                      <a:rPr lang="en-US" sz="1600" dirty="0"/>
                      <a:t>7%</a:t>
                    </a:r>
                    <a:endParaRPr lang="en-US" dirty="0"/>
                  </a:p>
                </c:rich>
              </c:tx>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334-4B4F-A7C0-EEE1EB7C721D}"/>
                </c:ext>
              </c:extLst>
            </c:dLbl>
            <c:spPr>
              <a:noFill/>
              <a:ln>
                <a:noFill/>
              </a:ln>
              <a:effectLst/>
            </c:spPr>
            <c:txPr>
              <a:bodyPr rot="0" spcFirstLastPara="1" vertOverflow="overflow" horzOverflow="overflow" vert="horz" wrap="square" lIns="38100" tIns="19050" rIns="38100" bIns="19050" anchor="ctr" anchorCtr="1">
                <a:norm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Sheet1!$A$2:$A$7</c:f>
              <c:strCache>
                <c:ptCount val="6"/>
                <c:pt idx="0">
                  <c:v>Diabetes</c:v>
                </c:pt>
                <c:pt idx="1">
                  <c:v>Hypertension</c:v>
                </c:pt>
                <c:pt idx="2">
                  <c:v>Obesity</c:v>
                </c:pt>
                <c:pt idx="3">
                  <c:v>Prostate Cancer</c:v>
                </c:pt>
                <c:pt idx="4">
                  <c:v>% w poor mental health</c:v>
                </c:pt>
                <c:pt idx="5">
                  <c:v>Congestive Heart Failure</c:v>
                </c:pt>
              </c:strCache>
            </c:strRef>
          </c:cat>
          <c:val>
            <c:numRef>
              <c:f>Sheet1!$B$2:$B$7</c:f>
              <c:numCache>
                <c:formatCode>General</c:formatCode>
                <c:ptCount val="6"/>
                <c:pt idx="0">
                  <c:v>5</c:v>
                </c:pt>
                <c:pt idx="1">
                  <c:v>3</c:v>
                </c:pt>
                <c:pt idx="2">
                  <c:v>3</c:v>
                </c:pt>
                <c:pt idx="3">
                  <c:v>1</c:v>
                </c:pt>
                <c:pt idx="4">
                  <c:v>1</c:v>
                </c:pt>
                <c:pt idx="5">
                  <c:v>1</c:v>
                </c:pt>
              </c:numCache>
            </c:numRef>
          </c:val>
          <c:extLst>
            <c:ext xmlns:c16="http://schemas.microsoft.com/office/drawing/2014/chart" uri="{C3380CC4-5D6E-409C-BE32-E72D297353CC}">
              <c16:uniqueId val="{0000000C-A334-4B4F-A7C0-EEE1EB7C721D}"/>
            </c:ext>
          </c:extLst>
        </c:ser>
        <c:dLbls>
          <c:dLblPos val="out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1.7760279965004387E-4"/>
          <c:y val="0.69843283087967922"/>
          <c:w val="0.48958311461067366"/>
          <c:h val="0.273996802271624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3">
        <a:lumMod val="40000"/>
        <a:lumOff val="60000"/>
        <a:alpha val="40000"/>
      </a:schemeClr>
    </a:solidFill>
    <a:ln w="38100">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38164251207724E-2"/>
          <c:y val="0.11786030063780001"/>
          <c:w val="0.95216183574879232"/>
          <c:h val="0.6412523863320212"/>
        </c:manualLayout>
      </c:layout>
      <c:barChart>
        <c:barDir val="col"/>
        <c:grouping val="clustered"/>
        <c:varyColors val="0"/>
        <c:ser>
          <c:idx val="0"/>
          <c:order val="0"/>
          <c:tx>
            <c:strRef>
              <c:f>Sheet1!$B$1</c:f>
              <c:strCache>
                <c:ptCount val="1"/>
                <c:pt idx="0">
                  <c:v>Roxbury</c:v>
                </c:pt>
              </c:strCache>
            </c:strRef>
          </c:tx>
          <c:spPr>
            <a:solidFill>
              <a:srgbClr val="FF0000"/>
            </a:solidFill>
            <a:ln>
              <a:noFill/>
            </a:ln>
            <a:effectLst/>
          </c:spPr>
          <c:invertIfNegative val="0"/>
          <c:dLbls>
            <c:delete val="1"/>
          </c:dLbls>
          <c:cat>
            <c:strRef>
              <c:f>Sheet1!$A$2:$A$7</c:f>
              <c:strCache>
                <c:ptCount val="6"/>
                <c:pt idx="0">
                  <c:v>Diabetes</c:v>
                </c:pt>
                <c:pt idx="1">
                  <c:v>Hypertension</c:v>
                </c:pt>
                <c:pt idx="2">
                  <c:v>Obesity</c:v>
                </c:pt>
                <c:pt idx="3">
                  <c:v>Prostate Cancer</c:v>
                </c:pt>
                <c:pt idx="4">
                  <c:v>Congestive Heart Failure</c:v>
                </c:pt>
                <c:pt idx="5">
                  <c:v>Mental Health</c:v>
                </c:pt>
              </c:strCache>
            </c:strRef>
          </c:cat>
          <c:val>
            <c:numRef>
              <c:f>Sheet1!$B$2:$B$7</c:f>
              <c:numCache>
                <c:formatCode>General</c:formatCode>
                <c:ptCount val="6"/>
                <c:pt idx="0">
                  <c:v>46.7</c:v>
                </c:pt>
                <c:pt idx="1">
                  <c:v>84.2</c:v>
                </c:pt>
                <c:pt idx="2">
                  <c:v>33.299999999999997</c:v>
                </c:pt>
                <c:pt idx="3">
                  <c:v>16.3</c:v>
                </c:pt>
                <c:pt idx="4">
                  <c:v>26.9</c:v>
                </c:pt>
                <c:pt idx="5">
                  <c:v>12.6</c:v>
                </c:pt>
              </c:numCache>
            </c:numRef>
          </c:val>
          <c:extLst>
            <c:ext xmlns:c16="http://schemas.microsoft.com/office/drawing/2014/chart" uri="{C3380CC4-5D6E-409C-BE32-E72D297353CC}">
              <c16:uniqueId val="{00000000-B725-4FC1-A98F-E67244C1C83B}"/>
            </c:ext>
          </c:extLst>
        </c:ser>
        <c:ser>
          <c:idx val="1"/>
          <c:order val="1"/>
          <c:tx>
            <c:strRef>
              <c:f>Sheet1!$C$1</c:f>
              <c:strCache>
                <c:ptCount val="1"/>
                <c:pt idx="0">
                  <c:v>Massachusetts</c:v>
                </c:pt>
              </c:strCache>
            </c:strRef>
          </c:tx>
          <c:spPr>
            <a:solidFill>
              <a:srgbClr val="00B0F0"/>
            </a:solidFill>
            <a:ln>
              <a:noFill/>
            </a:ln>
            <a:effectLst/>
          </c:spPr>
          <c:invertIfNegative val="0"/>
          <c:dLbls>
            <c:delete val="1"/>
          </c:dLbls>
          <c:cat>
            <c:strRef>
              <c:f>Sheet1!$A$2:$A$7</c:f>
              <c:strCache>
                <c:ptCount val="6"/>
                <c:pt idx="0">
                  <c:v>Diabetes</c:v>
                </c:pt>
                <c:pt idx="1">
                  <c:v>Hypertension</c:v>
                </c:pt>
                <c:pt idx="2">
                  <c:v>Obesity</c:v>
                </c:pt>
                <c:pt idx="3">
                  <c:v>Prostate Cancer</c:v>
                </c:pt>
                <c:pt idx="4">
                  <c:v>Congestive Heart Failure</c:v>
                </c:pt>
                <c:pt idx="5">
                  <c:v>Mental Health</c:v>
                </c:pt>
              </c:strCache>
            </c:strRef>
          </c:cat>
          <c:val>
            <c:numRef>
              <c:f>Sheet1!$C$2:$C$7</c:f>
              <c:numCache>
                <c:formatCode>General</c:formatCode>
                <c:ptCount val="6"/>
                <c:pt idx="0">
                  <c:v>32.1</c:v>
                </c:pt>
                <c:pt idx="1">
                  <c:v>77.5</c:v>
                </c:pt>
                <c:pt idx="2">
                  <c:v>22.6</c:v>
                </c:pt>
                <c:pt idx="3">
                  <c:v>11.8</c:v>
                </c:pt>
                <c:pt idx="4">
                  <c:v>24.8</c:v>
                </c:pt>
                <c:pt idx="5">
                  <c:v>6.7</c:v>
                </c:pt>
              </c:numCache>
            </c:numRef>
          </c:val>
          <c:extLst>
            <c:ext xmlns:c16="http://schemas.microsoft.com/office/drawing/2014/chart" uri="{C3380CC4-5D6E-409C-BE32-E72D297353CC}">
              <c16:uniqueId val="{00000001-B725-4FC1-A98F-E67244C1C83B}"/>
            </c:ext>
          </c:extLst>
        </c:ser>
        <c:ser>
          <c:idx val="2"/>
          <c:order val="2"/>
          <c:tx>
            <c:strRef>
              <c:f>Sheet1!$D$1</c:f>
              <c:strCache>
                <c:ptCount val="1"/>
                <c:pt idx="0">
                  <c:v>Boston</c:v>
                </c:pt>
              </c:strCache>
            </c:strRef>
          </c:tx>
          <c:spPr>
            <a:solidFill>
              <a:srgbClr val="FFFF00"/>
            </a:solidFill>
            <a:ln>
              <a:noFill/>
            </a:ln>
            <a:effectLst/>
          </c:spPr>
          <c:invertIfNegative val="0"/>
          <c:dLbls>
            <c:delete val="1"/>
          </c:dLbls>
          <c:cat>
            <c:strRef>
              <c:f>Sheet1!$A$2:$A$7</c:f>
              <c:strCache>
                <c:ptCount val="6"/>
                <c:pt idx="0">
                  <c:v>Diabetes</c:v>
                </c:pt>
                <c:pt idx="1">
                  <c:v>Hypertension</c:v>
                </c:pt>
                <c:pt idx="2">
                  <c:v>Obesity</c:v>
                </c:pt>
                <c:pt idx="3">
                  <c:v>Prostate Cancer</c:v>
                </c:pt>
                <c:pt idx="4">
                  <c:v>Congestive Heart Failure</c:v>
                </c:pt>
                <c:pt idx="5">
                  <c:v>Mental Health</c:v>
                </c:pt>
              </c:strCache>
            </c:strRef>
          </c:cat>
          <c:val>
            <c:numRef>
              <c:f>Sheet1!$D$2:$D$7</c:f>
              <c:numCache>
                <c:formatCode>General</c:formatCode>
                <c:ptCount val="6"/>
                <c:pt idx="0">
                  <c:v>39.1</c:v>
                </c:pt>
                <c:pt idx="1">
                  <c:v>79.2</c:v>
                </c:pt>
                <c:pt idx="2">
                  <c:v>23</c:v>
                </c:pt>
                <c:pt idx="3">
                  <c:v>12.2</c:v>
                </c:pt>
                <c:pt idx="4">
                  <c:v>27.6</c:v>
                </c:pt>
                <c:pt idx="5">
                  <c:v>8.1999999999999993</c:v>
                </c:pt>
              </c:numCache>
            </c:numRef>
          </c:val>
          <c:extLst>
            <c:ext xmlns:c16="http://schemas.microsoft.com/office/drawing/2014/chart" uri="{C3380CC4-5D6E-409C-BE32-E72D297353CC}">
              <c16:uniqueId val="{00000002-B725-4FC1-A98F-E67244C1C83B}"/>
            </c:ext>
          </c:extLst>
        </c:ser>
        <c:dLbls>
          <c:dLblPos val="outEnd"/>
          <c:showLegendKey val="0"/>
          <c:showVal val="1"/>
          <c:showCatName val="0"/>
          <c:showSerName val="0"/>
          <c:showPercent val="0"/>
          <c:showBubbleSize val="0"/>
        </c:dLbls>
        <c:gapWidth val="199"/>
        <c:axId val="44809216"/>
        <c:axId val="44819584"/>
      </c:barChart>
      <c:catAx>
        <c:axId val="44809216"/>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accent5">
                        <a:lumMod val="50000"/>
                      </a:schemeClr>
                    </a:solidFill>
                    <a:latin typeface="+mn-lt"/>
                    <a:ea typeface="+mn-ea"/>
                    <a:cs typeface="+mn-cs"/>
                  </a:defRPr>
                </a:pPr>
                <a:r>
                  <a:rPr lang="en-US" sz="2000" b="1" dirty="0">
                    <a:solidFill>
                      <a:schemeClr val="accent5">
                        <a:lumMod val="50000"/>
                      </a:schemeClr>
                    </a:solidFill>
                  </a:rPr>
                  <a:t>Indicators</a:t>
                </a:r>
              </a:p>
            </c:rich>
          </c:tx>
          <c:layout>
            <c:manualLayout>
              <c:xMode val="edge"/>
              <c:yMode val="edge"/>
              <c:x val="0.41728565179352578"/>
              <c:y val="0.8925904257271805"/>
            </c:manualLayout>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accent5">
                      <a:lumMod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accent5">
                    <a:lumMod val="50000"/>
                  </a:schemeClr>
                </a:solidFill>
                <a:latin typeface="+mn-lt"/>
                <a:ea typeface="+mn-ea"/>
                <a:cs typeface="+mn-cs"/>
              </a:defRPr>
            </a:pPr>
            <a:endParaRPr lang="en-US"/>
          </a:p>
        </c:txPr>
        <c:crossAx val="44819584"/>
        <c:crosses val="autoZero"/>
        <c:auto val="1"/>
        <c:lblAlgn val="ctr"/>
        <c:lblOffset val="100"/>
        <c:noMultiLvlLbl val="0"/>
      </c:catAx>
      <c:valAx>
        <c:axId val="44819584"/>
        <c:scaling>
          <c:orientation val="minMax"/>
        </c:scaling>
        <c:delete val="0"/>
        <c:axPos val="l"/>
        <c:minorGridlines>
          <c:spPr>
            <a:ln w="9525" cap="flat" cmpd="sng" algn="ctr">
              <a:no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5">
                    <a:lumMod val="50000"/>
                  </a:schemeClr>
                </a:solidFill>
                <a:latin typeface="+mn-lt"/>
                <a:ea typeface="+mn-ea"/>
                <a:cs typeface="+mn-cs"/>
              </a:defRPr>
            </a:pPr>
            <a:endParaRPr lang="en-US"/>
          </a:p>
        </c:txPr>
        <c:crossAx val="4480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accent5">
                  <a:lumMod val="50000"/>
                </a:schemeClr>
              </a:solidFill>
              <a:latin typeface="+mn-lt"/>
              <a:ea typeface="+mn-ea"/>
              <a:cs typeface="+mn-cs"/>
            </a:defRPr>
          </a:pPr>
          <a:endParaRPr lang="en-US"/>
        </a:p>
      </c:txPr>
    </c:legend>
    <c:plotVisOnly val="1"/>
    <c:dispBlanksAs val="gap"/>
    <c:showDLblsOverMax val="0"/>
  </c:chart>
  <c:spPr>
    <a:noFill/>
    <a:ln w="38100">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5"/>
          <c:order val="0"/>
          <c:tx>
            <c:strRef>
              <c:f>Sheet1!$G$1</c:f>
              <c:strCache>
                <c:ptCount val="1"/>
                <c:pt idx="0">
                  <c:v>White                                  </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2011 RN grads</c:v>
                </c:pt>
                <c:pt idx="1">
                  <c:v>2011 US pop</c:v>
                </c:pt>
                <c:pt idx="3">
                  <c:v>2016 RN grads</c:v>
                </c:pt>
                <c:pt idx="4">
                  <c:v>2016 US pop</c:v>
                </c:pt>
              </c:strCache>
            </c:strRef>
          </c:cat>
          <c:val>
            <c:numRef>
              <c:f>Sheet1!$G$2:$G$6</c:f>
              <c:numCache>
                <c:formatCode>0.0%</c:formatCode>
                <c:ptCount val="5"/>
                <c:pt idx="0">
                  <c:v>0.6953451579191825</c:v>
                </c:pt>
                <c:pt idx="1">
                  <c:v>0.633576829136134</c:v>
                </c:pt>
                <c:pt idx="3">
                  <c:v>0.66694672599443461</c:v>
                </c:pt>
                <c:pt idx="4">
                  <c:v>0.61266713614696122</c:v>
                </c:pt>
              </c:numCache>
            </c:numRef>
          </c:val>
          <c:extLst>
            <c:ext xmlns:c16="http://schemas.microsoft.com/office/drawing/2014/chart" uri="{C3380CC4-5D6E-409C-BE32-E72D297353CC}">
              <c16:uniqueId val="{00000000-A836-449B-B8CF-EC95F9A963E1}"/>
            </c:ext>
          </c:extLst>
        </c:ser>
        <c:ser>
          <c:idx val="4"/>
          <c:order val="1"/>
          <c:tx>
            <c:strRef>
              <c:f>Sheet1!$F$1</c:f>
              <c:strCache>
                <c:ptCount val="1"/>
                <c:pt idx="0">
                  <c:v>Black or African American              </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2011 RN grads</c:v>
                </c:pt>
                <c:pt idx="1">
                  <c:v>2011 US pop</c:v>
                </c:pt>
                <c:pt idx="3">
                  <c:v>2016 RN grads</c:v>
                </c:pt>
                <c:pt idx="4">
                  <c:v>2016 US pop</c:v>
                </c:pt>
              </c:strCache>
            </c:strRef>
          </c:cat>
          <c:val>
            <c:numRef>
              <c:f>Sheet1!$F$2:$F$6</c:f>
              <c:numCache>
                <c:formatCode>0.0%</c:formatCode>
                <c:ptCount val="5"/>
                <c:pt idx="0">
                  <c:v>9.1797782164421735E-2</c:v>
                </c:pt>
                <c:pt idx="1">
                  <c:v>0.12316456684556623</c:v>
                </c:pt>
                <c:pt idx="3">
                  <c:v>9.6526368145828018E-2</c:v>
                </c:pt>
                <c:pt idx="4">
                  <c:v>0.12449956868884761</c:v>
                </c:pt>
              </c:numCache>
            </c:numRef>
          </c:val>
          <c:extLst>
            <c:ext xmlns:c16="http://schemas.microsoft.com/office/drawing/2014/chart" uri="{C3380CC4-5D6E-409C-BE32-E72D297353CC}">
              <c16:uniqueId val="{00000001-A836-449B-B8CF-EC95F9A963E1}"/>
            </c:ext>
          </c:extLst>
        </c:ser>
        <c:ser>
          <c:idx val="2"/>
          <c:order val="2"/>
          <c:tx>
            <c:strRef>
              <c:f>Sheet1!$D$1</c:f>
              <c:strCache>
                <c:ptCount val="1"/>
                <c:pt idx="0">
                  <c:v>Asian                                  </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2011 RN grads</c:v>
                </c:pt>
                <c:pt idx="1">
                  <c:v>2011 US pop</c:v>
                </c:pt>
                <c:pt idx="3">
                  <c:v>2016 RN grads</c:v>
                </c:pt>
                <c:pt idx="4">
                  <c:v>2016 US pop</c:v>
                </c:pt>
              </c:strCache>
            </c:strRef>
          </c:cat>
          <c:val>
            <c:numRef>
              <c:f>Sheet1!$D$2:$D$6</c:f>
              <c:numCache>
                <c:formatCode>0.0%</c:formatCode>
                <c:ptCount val="5"/>
                <c:pt idx="0">
                  <c:v>5.6875580585229915E-2</c:v>
                </c:pt>
                <c:pt idx="1">
                  <c:v>4.8913855089620067E-2</c:v>
                </c:pt>
                <c:pt idx="3">
                  <c:v>5.7071610049872962E-2</c:v>
                </c:pt>
                <c:pt idx="4">
                  <c:v>5.4905436046852503E-2</c:v>
                </c:pt>
              </c:numCache>
            </c:numRef>
          </c:val>
          <c:extLst>
            <c:ext xmlns:c16="http://schemas.microsoft.com/office/drawing/2014/chart" uri="{C3380CC4-5D6E-409C-BE32-E72D297353CC}">
              <c16:uniqueId val="{00000002-A836-449B-B8CF-EC95F9A963E1}"/>
            </c:ext>
          </c:extLst>
        </c:ser>
        <c:ser>
          <c:idx val="3"/>
          <c:order val="3"/>
          <c:tx>
            <c:strRef>
              <c:f>Sheet1!$E$1</c:f>
              <c:strCache>
                <c:ptCount val="1"/>
                <c:pt idx="0">
                  <c:v>Hispanic or Latino                     </c:v>
                </c:pt>
              </c:strCache>
            </c:strRef>
          </c:tx>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2011 RN grads</c:v>
                </c:pt>
                <c:pt idx="1">
                  <c:v>2011 US pop</c:v>
                </c:pt>
                <c:pt idx="3">
                  <c:v>2016 RN grads</c:v>
                </c:pt>
                <c:pt idx="4">
                  <c:v>2016 US pop</c:v>
                </c:pt>
              </c:strCache>
            </c:strRef>
          </c:cat>
          <c:val>
            <c:numRef>
              <c:f>Sheet1!$E$2:$E$6</c:f>
              <c:numCache>
                <c:formatCode>0.0%</c:formatCode>
                <c:ptCount val="5"/>
                <c:pt idx="0">
                  <c:v>6.9481537389688805E-2</c:v>
                </c:pt>
                <c:pt idx="1">
                  <c:v>0.1666684765240237</c:v>
                </c:pt>
                <c:pt idx="3">
                  <c:v>9.9544287461855924E-2</c:v>
                </c:pt>
                <c:pt idx="4">
                  <c:v>0.17785637151857137</c:v>
                </c:pt>
              </c:numCache>
            </c:numRef>
          </c:val>
          <c:extLst>
            <c:ext xmlns:c16="http://schemas.microsoft.com/office/drawing/2014/chart" uri="{C3380CC4-5D6E-409C-BE32-E72D297353CC}">
              <c16:uniqueId val="{00000003-A836-449B-B8CF-EC95F9A963E1}"/>
            </c:ext>
          </c:extLst>
        </c:ser>
        <c:ser>
          <c:idx val="0"/>
          <c:order val="4"/>
          <c:tx>
            <c:strRef>
              <c:f>Sheet1!$B$1</c:f>
              <c:strCache>
                <c:ptCount val="1"/>
                <c:pt idx="0">
                  <c:v>Native Hawaiian or Other Pacific Islander</c:v>
                </c:pt>
              </c:strCache>
            </c:strRef>
          </c:tx>
          <c:invertIfNegative val="0"/>
          <c:dLbls>
            <c:delete val="1"/>
          </c:dLbls>
          <c:cat>
            <c:strRef>
              <c:f>Sheet1!$A$2:$A$6</c:f>
              <c:strCache>
                <c:ptCount val="5"/>
                <c:pt idx="0">
                  <c:v>2011 RN grads</c:v>
                </c:pt>
                <c:pt idx="1">
                  <c:v>2011 US pop</c:v>
                </c:pt>
                <c:pt idx="3">
                  <c:v>2016 RN grads</c:v>
                </c:pt>
                <c:pt idx="4">
                  <c:v>2016 US pop</c:v>
                </c:pt>
              </c:strCache>
            </c:strRef>
          </c:cat>
          <c:val>
            <c:numRef>
              <c:f>Sheet1!$B$2:$B$6</c:f>
              <c:numCache>
                <c:formatCode>0.0%</c:formatCode>
                <c:ptCount val="5"/>
                <c:pt idx="0">
                  <c:v>3.9552368787738037E-3</c:v>
                </c:pt>
                <c:pt idx="1">
                  <c:v>1.6372156786138865E-3</c:v>
                </c:pt>
                <c:pt idx="3">
                  <c:v>3.2061191842879997E-3</c:v>
                </c:pt>
                <c:pt idx="4">
                  <c:v>1.7553689400629899E-3</c:v>
                </c:pt>
              </c:numCache>
            </c:numRef>
          </c:val>
          <c:extLst>
            <c:ext xmlns:c16="http://schemas.microsoft.com/office/drawing/2014/chart" uri="{C3380CC4-5D6E-409C-BE32-E72D297353CC}">
              <c16:uniqueId val="{00000004-A836-449B-B8CF-EC95F9A963E1}"/>
            </c:ext>
          </c:extLst>
        </c:ser>
        <c:ser>
          <c:idx val="1"/>
          <c:order val="5"/>
          <c:tx>
            <c:strRef>
              <c:f>Sheet1!$C$1</c:f>
              <c:strCache>
                <c:ptCount val="1"/>
                <c:pt idx="0">
                  <c:v>American Indian or Alaskan Native      </c:v>
                </c:pt>
              </c:strCache>
            </c:strRef>
          </c:tx>
          <c:invertIfNegative val="0"/>
          <c:dLbls>
            <c:delete val="1"/>
          </c:dLbls>
          <c:cat>
            <c:strRef>
              <c:f>Sheet1!$A$2:$A$6</c:f>
              <c:strCache>
                <c:ptCount val="5"/>
                <c:pt idx="0">
                  <c:v>2011 RN grads</c:v>
                </c:pt>
                <c:pt idx="1">
                  <c:v>2011 US pop</c:v>
                </c:pt>
                <c:pt idx="3">
                  <c:v>2016 RN grads</c:v>
                </c:pt>
                <c:pt idx="4">
                  <c:v>2016 US pop</c:v>
                </c:pt>
              </c:strCache>
            </c:strRef>
          </c:cat>
          <c:val>
            <c:numRef>
              <c:f>Sheet1!$C$2:$C$6</c:f>
              <c:numCache>
                <c:formatCode>0.0%</c:formatCode>
                <c:ptCount val="5"/>
                <c:pt idx="0">
                  <c:v>6.5823850441244771E-3</c:v>
                </c:pt>
                <c:pt idx="1">
                  <c:v>7.3429500609262146E-3</c:v>
                </c:pt>
                <c:pt idx="3">
                  <c:v>6.2845313151137939E-3</c:v>
                </c:pt>
                <c:pt idx="4">
                  <c:v>7.3884794824017356E-3</c:v>
                </c:pt>
              </c:numCache>
            </c:numRef>
          </c:val>
          <c:extLst>
            <c:ext xmlns:c16="http://schemas.microsoft.com/office/drawing/2014/chart" uri="{C3380CC4-5D6E-409C-BE32-E72D297353CC}">
              <c16:uniqueId val="{00000005-A836-449B-B8CF-EC95F9A963E1}"/>
            </c:ext>
          </c:extLst>
        </c:ser>
        <c:ser>
          <c:idx val="6"/>
          <c:order val="6"/>
          <c:tx>
            <c:strRef>
              <c:f>Sheet1!$H$1</c:f>
              <c:strCache>
                <c:ptCount val="1"/>
                <c:pt idx="0">
                  <c:v>Two or more races</c:v>
                </c:pt>
              </c:strCache>
            </c:strRef>
          </c:tx>
          <c:invertIfNegative val="0"/>
          <c:dLbls>
            <c:delete val="1"/>
          </c:dLbls>
          <c:cat>
            <c:strRef>
              <c:f>Sheet1!$A$2:$A$6</c:f>
              <c:strCache>
                <c:ptCount val="5"/>
                <c:pt idx="0">
                  <c:v>2011 RN grads</c:v>
                </c:pt>
                <c:pt idx="1">
                  <c:v>2011 US pop</c:v>
                </c:pt>
                <c:pt idx="3">
                  <c:v>2016 RN grads</c:v>
                </c:pt>
                <c:pt idx="4">
                  <c:v>2016 US pop</c:v>
                </c:pt>
              </c:strCache>
            </c:strRef>
          </c:cat>
          <c:val>
            <c:numRef>
              <c:f>Sheet1!$H$2:$H$6</c:f>
              <c:numCache>
                <c:formatCode>0.0%</c:formatCode>
                <c:ptCount val="5"/>
                <c:pt idx="0">
                  <c:v>1.0218300046446818E-2</c:v>
                </c:pt>
                <c:pt idx="1">
                  <c:v>1.8696106665115869E-2</c:v>
                </c:pt>
                <c:pt idx="3">
                  <c:v>2.2288241541088064E-2</c:v>
                </c:pt>
                <c:pt idx="4">
                  <c:v>2.0927639176302516E-2</c:v>
                </c:pt>
              </c:numCache>
            </c:numRef>
          </c:val>
          <c:extLst>
            <c:ext xmlns:c16="http://schemas.microsoft.com/office/drawing/2014/chart" uri="{C3380CC4-5D6E-409C-BE32-E72D297353CC}">
              <c16:uniqueId val="{00000006-A836-449B-B8CF-EC95F9A963E1}"/>
            </c:ext>
          </c:extLst>
        </c:ser>
        <c:ser>
          <c:idx val="7"/>
          <c:order val="7"/>
          <c:tx>
            <c:strRef>
              <c:f>Sheet1!$I$1</c:f>
              <c:strCache>
                <c:ptCount val="1"/>
                <c:pt idx="0">
                  <c:v>Non-U.S. Residents (International)*</c:v>
                </c:pt>
              </c:strCache>
            </c:strRef>
          </c:tx>
          <c:invertIfNegative val="0"/>
          <c:dLbls>
            <c:delete val="1"/>
          </c:dLbls>
          <c:cat>
            <c:strRef>
              <c:f>Sheet1!$A$2:$A$6</c:f>
              <c:strCache>
                <c:ptCount val="5"/>
                <c:pt idx="0">
                  <c:v>2011 RN grads</c:v>
                </c:pt>
                <c:pt idx="1">
                  <c:v>2011 US pop</c:v>
                </c:pt>
                <c:pt idx="3">
                  <c:v>2016 RN grads</c:v>
                </c:pt>
                <c:pt idx="4">
                  <c:v>2016 US pop</c:v>
                </c:pt>
              </c:strCache>
            </c:strRef>
          </c:cat>
          <c:val>
            <c:numRef>
              <c:f>Sheet1!$I$2:$I$6</c:f>
              <c:numCache>
                <c:formatCode>0.0%</c:formatCode>
                <c:ptCount val="5"/>
                <c:pt idx="0">
                  <c:v>1.1916511843938691E-2</c:v>
                </c:pt>
                <c:pt idx="1">
                  <c:v>0</c:v>
                </c:pt>
                <c:pt idx="3">
                  <c:v>7.2725806234792776E-3</c:v>
                </c:pt>
                <c:pt idx="4">
                  <c:v>0</c:v>
                </c:pt>
              </c:numCache>
            </c:numRef>
          </c:val>
          <c:extLst>
            <c:ext xmlns:c16="http://schemas.microsoft.com/office/drawing/2014/chart" uri="{C3380CC4-5D6E-409C-BE32-E72D297353CC}">
              <c16:uniqueId val="{00000007-A836-449B-B8CF-EC95F9A963E1}"/>
            </c:ext>
          </c:extLst>
        </c:ser>
        <c:ser>
          <c:idx val="8"/>
          <c:order val="8"/>
          <c:tx>
            <c:strRef>
              <c:f>Sheet1!$J$1</c:f>
              <c:strCache>
                <c:ptCount val="1"/>
                <c:pt idx="0">
                  <c:v>Race/Ethnicity Unknown*</c:v>
                </c:pt>
              </c:strCache>
            </c:strRef>
          </c:tx>
          <c:invertIfNegative val="0"/>
          <c:dLbls>
            <c:delete val="1"/>
          </c:dLbls>
          <c:cat>
            <c:strRef>
              <c:f>Sheet1!$A$2:$A$6</c:f>
              <c:strCache>
                <c:ptCount val="5"/>
                <c:pt idx="0">
                  <c:v>2011 RN grads</c:v>
                </c:pt>
                <c:pt idx="1">
                  <c:v>2011 US pop</c:v>
                </c:pt>
                <c:pt idx="3">
                  <c:v>2016 RN grads</c:v>
                </c:pt>
                <c:pt idx="4">
                  <c:v>2016 US pop</c:v>
                </c:pt>
              </c:strCache>
            </c:strRef>
          </c:cat>
          <c:val>
            <c:numRef>
              <c:f>Sheet1!$J$2:$J$6</c:f>
              <c:numCache>
                <c:formatCode>0.0%</c:formatCode>
                <c:ptCount val="5"/>
                <c:pt idx="0">
                  <c:v>5.3827508128193216E-2</c:v>
                </c:pt>
                <c:pt idx="1">
                  <c:v>0</c:v>
                </c:pt>
                <c:pt idx="3">
                  <c:v>4.0859535684039307E-2</c:v>
                </c:pt>
                <c:pt idx="4">
                  <c:v>0</c:v>
                </c:pt>
              </c:numCache>
            </c:numRef>
          </c:val>
          <c:extLst>
            <c:ext xmlns:c16="http://schemas.microsoft.com/office/drawing/2014/chart" uri="{C3380CC4-5D6E-409C-BE32-E72D297353CC}">
              <c16:uniqueId val="{00000008-A836-449B-B8CF-EC95F9A963E1}"/>
            </c:ext>
          </c:extLst>
        </c:ser>
        <c:dLbls>
          <c:dLblPos val="ctr"/>
          <c:showLegendKey val="0"/>
          <c:showVal val="1"/>
          <c:showCatName val="0"/>
          <c:showSerName val="0"/>
          <c:showPercent val="0"/>
          <c:showBubbleSize val="0"/>
        </c:dLbls>
        <c:gapWidth val="30"/>
        <c:overlap val="100"/>
        <c:axId val="143331328"/>
        <c:axId val="143332864"/>
      </c:barChart>
      <c:catAx>
        <c:axId val="143331328"/>
        <c:scaling>
          <c:orientation val="minMax"/>
        </c:scaling>
        <c:delete val="0"/>
        <c:axPos val="b"/>
        <c:numFmt formatCode="General" sourceLinked="0"/>
        <c:majorTickMark val="out"/>
        <c:minorTickMark val="none"/>
        <c:tickLblPos val="nextTo"/>
        <c:crossAx val="143332864"/>
        <c:crosses val="autoZero"/>
        <c:auto val="1"/>
        <c:lblAlgn val="ctr"/>
        <c:lblOffset val="100"/>
        <c:noMultiLvlLbl val="0"/>
      </c:catAx>
      <c:valAx>
        <c:axId val="143332864"/>
        <c:scaling>
          <c:orientation val="minMax"/>
        </c:scaling>
        <c:delete val="0"/>
        <c:axPos val="l"/>
        <c:majorGridlines/>
        <c:numFmt formatCode="0%" sourceLinked="1"/>
        <c:majorTickMark val="out"/>
        <c:minorTickMark val="none"/>
        <c:tickLblPos val="nextTo"/>
        <c:crossAx val="143331328"/>
        <c:crosses val="autoZero"/>
        <c:crossBetween val="between"/>
      </c:valAx>
    </c:plotArea>
    <c:legend>
      <c:legendPos val="r"/>
      <c:layout>
        <c:manualLayout>
          <c:xMode val="edge"/>
          <c:yMode val="edge"/>
          <c:x val="0.66186386867483438"/>
          <c:y val="1.687565199464162E-3"/>
          <c:w val="0.33813613132516557"/>
          <c:h val="0.9983124348005358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Sheet1!$C$1</c:f>
              <c:strCache>
                <c:ptCount val="1"/>
                <c:pt idx="0">
                  <c:v>Female</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2011</c:v>
                </c:pt>
                <c:pt idx="1">
                  <c:v>2012</c:v>
                </c:pt>
                <c:pt idx="2">
                  <c:v>2013</c:v>
                </c:pt>
                <c:pt idx="3">
                  <c:v>2014</c:v>
                </c:pt>
                <c:pt idx="4">
                  <c:v>2015</c:v>
                </c:pt>
                <c:pt idx="5">
                  <c:v>2016</c:v>
                </c:pt>
              </c:numCache>
            </c:numRef>
          </c:cat>
          <c:val>
            <c:numRef>
              <c:f>Sheet1!$C$2:$C$7</c:f>
              <c:numCache>
                <c:formatCode>0.0%</c:formatCode>
                <c:ptCount val="6"/>
                <c:pt idx="0">
                  <c:v>0.873</c:v>
                </c:pt>
                <c:pt idx="1">
                  <c:v>0.86699999999999999</c:v>
                </c:pt>
                <c:pt idx="2">
                  <c:v>0.86299999999999999</c:v>
                </c:pt>
                <c:pt idx="3">
                  <c:v>0.86199999999999999</c:v>
                </c:pt>
                <c:pt idx="4">
                  <c:v>0.86099999999999999</c:v>
                </c:pt>
                <c:pt idx="5">
                  <c:v>0.86099999999999999</c:v>
                </c:pt>
              </c:numCache>
            </c:numRef>
          </c:val>
          <c:extLst>
            <c:ext xmlns:c16="http://schemas.microsoft.com/office/drawing/2014/chart" uri="{C3380CC4-5D6E-409C-BE32-E72D297353CC}">
              <c16:uniqueId val="{00000000-1EBF-45C1-81DC-A3788BA8A591}"/>
            </c:ext>
          </c:extLst>
        </c:ser>
        <c:ser>
          <c:idx val="0"/>
          <c:order val="1"/>
          <c:tx>
            <c:strRef>
              <c:f>Sheet1!$B$1</c:f>
              <c:strCache>
                <c:ptCount val="1"/>
                <c:pt idx="0">
                  <c:v>Male</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2011</c:v>
                </c:pt>
                <c:pt idx="1">
                  <c:v>2012</c:v>
                </c:pt>
                <c:pt idx="2">
                  <c:v>2013</c:v>
                </c:pt>
                <c:pt idx="3">
                  <c:v>2014</c:v>
                </c:pt>
                <c:pt idx="4">
                  <c:v>2015</c:v>
                </c:pt>
                <c:pt idx="5">
                  <c:v>2016</c:v>
                </c:pt>
              </c:numCache>
            </c:numRef>
          </c:cat>
          <c:val>
            <c:numRef>
              <c:f>Sheet1!$B$2:$B$7</c:f>
              <c:numCache>
                <c:formatCode>0.0%</c:formatCode>
                <c:ptCount val="6"/>
                <c:pt idx="0">
                  <c:v>0.127</c:v>
                </c:pt>
                <c:pt idx="1">
                  <c:v>0.13300000000000001</c:v>
                </c:pt>
                <c:pt idx="2">
                  <c:v>0.13700000000000001</c:v>
                </c:pt>
                <c:pt idx="3">
                  <c:v>0.13800000000000001</c:v>
                </c:pt>
                <c:pt idx="4">
                  <c:v>0.13700000000000001</c:v>
                </c:pt>
                <c:pt idx="5">
                  <c:v>0.13700000000000001</c:v>
                </c:pt>
              </c:numCache>
            </c:numRef>
          </c:val>
          <c:extLst>
            <c:ext xmlns:c16="http://schemas.microsoft.com/office/drawing/2014/chart" uri="{C3380CC4-5D6E-409C-BE32-E72D297353CC}">
              <c16:uniqueId val="{00000001-1EBF-45C1-81DC-A3788BA8A591}"/>
            </c:ext>
          </c:extLst>
        </c:ser>
        <c:dLbls>
          <c:dLblPos val="ctr"/>
          <c:showLegendKey val="0"/>
          <c:showVal val="1"/>
          <c:showCatName val="0"/>
          <c:showSerName val="0"/>
          <c:showPercent val="0"/>
          <c:showBubbleSize val="0"/>
        </c:dLbls>
        <c:gapWidth val="60"/>
        <c:overlap val="100"/>
        <c:axId val="146023552"/>
        <c:axId val="146025088"/>
      </c:barChart>
      <c:catAx>
        <c:axId val="146023552"/>
        <c:scaling>
          <c:orientation val="minMax"/>
        </c:scaling>
        <c:delete val="0"/>
        <c:axPos val="b"/>
        <c:numFmt formatCode="General" sourceLinked="1"/>
        <c:majorTickMark val="out"/>
        <c:minorTickMark val="none"/>
        <c:tickLblPos val="nextTo"/>
        <c:crossAx val="146025088"/>
        <c:crosses val="autoZero"/>
        <c:auto val="1"/>
        <c:lblAlgn val="ctr"/>
        <c:lblOffset val="100"/>
        <c:noMultiLvlLbl val="0"/>
      </c:catAx>
      <c:valAx>
        <c:axId val="146025088"/>
        <c:scaling>
          <c:orientation val="minMax"/>
          <c:max val="1"/>
          <c:min val="0"/>
        </c:scaling>
        <c:delete val="0"/>
        <c:axPos val="l"/>
        <c:majorGridlines/>
        <c:numFmt formatCode="0%" sourceLinked="1"/>
        <c:majorTickMark val="out"/>
        <c:minorTickMark val="none"/>
        <c:tickLblPos val="nextTo"/>
        <c:crossAx val="14602355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Female</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2011 RN grads</c:v>
                </c:pt>
                <c:pt idx="1">
                  <c:v>2011 US pop</c:v>
                </c:pt>
                <c:pt idx="3">
                  <c:v>2016 RN grads</c:v>
                </c:pt>
                <c:pt idx="4">
                  <c:v>2016 US pop</c:v>
                </c:pt>
              </c:strCache>
            </c:strRef>
          </c:cat>
          <c:val>
            <c:numRef>
              <c:f>Sheet1!$B$2:$B$6</c:f>
              <c:numCache>
                <c:formatCode>0.0%</c:formatCode>
                <c:ptCount val="5"/>
                <c:pt idx="0">
                  <c:v>0.873</c:v>
                </c:pt>
                <c:pt idx="1">
                  <c:v>0.50800000000000001</c:v>
                </c:pt>
                <c:pt idx="3">
                  <c:v>0.86099999999999999</c:v>
                </c:pt>
                <c:pt idx="4">
                  <c:v>0.50800000000000001</c:v>
                </c:pt>
              </c:numCache>
            </c:numRef>
          </c:val>
          <c:extLst>
            <c:ext xmlns:c16="http://schemas.microsoft.com/office/drawing/2014/chart" uri="{C3380CC4-5D6E-409C-BE32-E72D297353CC}">
              <c16:uniqueId val="{00000000-2109-4BA3-AA88-9A5E1E31313E}"/>
            </c:ext>
          </c:extLst>
        </c:ser>
        <c:ser>
          <c:idx val="1"/>
          <c:order val="1"/>
          <c:tx>
            <c:strRef>
              <c:f>Sheet1!$C$1</c:f>
              <c:strCache>
                <c:ptCount val="1"/>
                <c:pt idx="0">
                  <c:v>Male</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2011 RN grads</c:v>
                </c:pt>
                <c:pt idx="1">
                  <c:v>2011 US pop</c:v>
                </c:pt>
                <c:pt idx="3">
                  <c:v>2016 RN grads</c:v>
                </c:pt>
                <c:pt idx="4">
                  <c:v>2016 US pop</c:v>
                </c:pt>
              </c:strCache>
            </c:strRef>
          </c:cat>
          <c:val>
            <c:numRef>
              <c:f>Sheet1!$C$2:$C$6</c:f>
              <c:numCache>
                <c:formatCode>0.0%</c:formatCode>
                <c:ptCount val="5"/>
                <c:pt idx="0">
                  <c:v>0.127</c:v>
                </c:pt>
                <c:pt idx="1">
                  <c:v>0.49199999999999999</c:v>
                </c:pt>
                <c:pt idx="3">
                  <c:v>0.13700000000000001</c:v>
                </c:pt>
                <c:pt idx="4">
                  <c:v>0.49199999999999999</c:v>
                </c:pt>
              </c:numCache>
            </c:numRef>
          </c:val>
          <c:extLst>
            <c:ext xmlns:c16="http://schemas.microsoft.com/office/drawing/2014/chart" uri="{C3380CC4-5D6E-409C-BE32-E72D297353CC}">
              <c16:uniqueId val="{00000001-2109-4BA3-AA88-9A5E1E31313E}"/>
            </c:ext>
          </c:extLst>
        </c:ser>
        <c:dLbls>
          <c:dLblPos val="ctr"/>
          <c:showLegendKey val="0"/>
          <c:showVal val="1"/>
          <c:showCatName val="0"/>
          <c:showSerName val="0"/>
          <c:showPercent val="0"/>
          <c:showBubbleSize val="0"/>
        </c:dLbls>
        <c:gapWidth val="30"/>
        <c:overlap val="100"/>
        <c:axId val="146040704"/>
        <c:axId val="146042240"/>
      </c:barChart>
      <c:catAx>
        <c:axId val="146040704"/>
        <c:scaling>
          <c:orientation val="minMax"/>
        </c:scaling>
        <c:delete val="0"/>
        <c:axPos val="b"/>
        <c:numFmt formatCode="General" sourceLinked="0"/>
        <c:majorTickMark val="out"/>
        <c:minorTickMark val="none"/>
        <c:tickLblPos val="nextTo"/>
        <c:crossAx val="146042240"/>
        <c:crosses val="autoZero"/>
        <c:auto val="1"/>
        <c:lblAlgn val="ctr"/>
        <c:lblOffset val="100"/>
        <c:noMultiLvlLbl val="0"/>
      </c:catAx>
      <c:valAx>
        <c:axId val="146042240"/>
        <c:scaling>
          <c:orientation val="minMax"/>
        </c:scaling>
        <c:delete val="0"/>
        <c:axPos val="l"/>
        <c:majorGridlines/>
        <c:numFmt formatCode="0%" sourceLinked="1"/>
        <c:majorTickMark val="out"/>
        <c:minorTickMark val="none"/>
        <c:tickLblPos val="nextTo"/>
        <c:crossAx val="14604070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5"/>
          <c:order val="0"/>
          <c:tx>
            <c:strRef>
              <c:f>Sheet1!$G$1</c:f>
              <c:strCache>
                <c:ptCount val="1"/>
                <c:pt idx="0">
                  <c:v>White</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Sheet1!$G$2:$G$9</c:f>
              <c:numCache>
                <c:formatCode>0.0%</c:formatCode>
                <c:ptCount val="8"/>
                <c:pt idx="0">
                  <c:v>0.76420566317202432</c:v>
                </c:pt>
                <c:pt idx="1">
                  <c:v>0.75430792681401715</c:v>
                </c:pt>
                <c:pt idx="2">
                  <c:v>0.7464845734231299</c:v>
                </c:pt>
                <c:pt idx="3">
                  <c:v>0.74431067927179118</c:v>
                </c:pt>
                <c:pt idx="4">
                  <c:v>0.73582844990358209</c:v>
                </c:pt>
                <c:pt idx="5">
                  <c:v>0.71863452902052183</c:v>
                </c:pt>
                <c:pt idx="6">
                  <c:v>0.71719529179624986</c:v>
                </c:pt>
                <c:pt idx="7">
                  <c:v>0.72</c:v>
                </c:pt>
              </c:numCache>
            </c:numRef>
          </c:val>
          <c:extLst>
            <c:ext xmlns:c16="http://schemas.microsoft.com/office/drawing/2014/chart" uri="{C3380CC4-5D6E-409C-BE32-E72D297353CC}">
              <c16:uniqueId val="{00000000-C908-49D3-88DA-CEA61B71E3F6}"/>
            </c:ext>
          </c:extLst>
        </c:ser>
        <c:ser>
          <c:idx val="4"/>
          <c:order val="1"/>
          <c:tx>
            <c:strRef>
              <c:f>Sheet1!$F$1</c:f>
              <c:strCache>
                <c:ptCount val="1"/>
                <c:pt idx="0">
                  <c:v>Black or African American</c:v>
                </c:pt>
              </c:strCache>
            </c:strRef>
          </c:tx>
          <c:invertIfNegative val="0"/>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Sheet1!$F$2:$F$9</c:f>
              <c:numCache>
                <c:formatCode>0.0%</c:formatCode>
                <c:ptCount val="8"/>
                <c:pt idx="0">
                  <c:v>9.5766000717443123E-2</c:v>
                </c:pt>
                <c:pt idx="1">
                  <c:v>9.6236866120361114E-2</c:v>
                </c:pt>
                <c:pt idx="2">
                  <c:v>9.8669177821310905E-2</c:v>
                </c:pt>
                <c:pt idx="3">
                  <c:v>9.9519650375753832E-2</c:v>
                </c:pt>
                <c:pt idx="4">
                  <c:v>0.10336712090492087</c:v>
                </c:pt>
                <c:pt idx="5">
                  <c:v>0.10793334975587264</c:v>
                </c:pt>
                <c:pt idx="6">
                  <c:v>0.11088331673556133</c:v>
                </c:pt>
                <c:pt idx="7">
                  <c:v>0.104</c:v>
                </c:pt>
              </c:numCache>
            </c:numRef>
          </c:val>
          <c:extLst>
            <c:ext xmlns:c16="http://schemas.microsoft.com/office/drawing/2014/chart" uri="{C3380CC4-5D6E-409C-BE32-E72D297353CC}">
              <c16:uniqueId val="{00000001-C908-49D3-88DA-CEA61B71E3F6}"/>
            </c:ext>
          </c:extLst>
        </c:ser>
        <c:ser>
          <c:idx val="3"/>
          <c:order val="2"/>
          <c:tx>
            <c:strRef>
              <c:f>Sheet1!$E$1</c:f>
              <c:strCache>
                <c:ptCount val="1"/>
                <c:pt idx="0">
                  <c:v>Asian</c:v>
                </c:pt>
              </c:strCache>
            </c:strRef>
          </c:tx>
          <c:invertIfNegative val="0"/>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Sheet1!$E$2:$E$9</c:f>
              <c:numCache>
                <c:formatCode>0.0%</c:formatCode>
                <c:ptCount val="8"/>
                <c:pt idx="0">
                  <c:v>7.8934293202804956E-2</c:v>
                </c:pt>
                <c:pt idx="1">
                  <c:v>8.1604957769346814E-2</c:v>
                </c:pt>
                <c:pt idx="2">
                  <c:v>8.2652624643502023E-2</c:v>
                </c:pt>
                <c:pt idx="3">
                  <c:v>8.1747959666922582E-2</c:v>
                </c:pt>
                <c:pt idx="4">
                  <c:v>8.5710389946276694E-2</c:v>
                </c:pt>
                <c:pt idx="5">
                  <c:v>8.9151333699682284E-2</c:v>
                </c:pt>
                <c:pt idx="6">
                  <c:v>8.6613479616266933E-2</c:v>
                </c:pt>
                <c:pt idx="7">
                  <c:v>8.8999999999999996E-2</c:v>
                </c:pt>
              </c:numCache>
            </c:numRef>
          </c:val>
          <c:extLst>
            <c:ext xmlns:c16="http://schemas.microsoft.com/office/drawing/2014/chart" uri="{C3380CC4-5D6E-409C-BE32-E72D297353CC}">
              <c16:uniqueId val="{00000002-C908-49D3-88DA-CEA61B71E3F6}"/>
            </c:ext>
          </c:extLst>
        </c:ser>
        <c:ser>
          <c:idx val="2"/>
          <c:order val="3"/>
          <c:tx>
            <c:strRef>
              <c:f>Sheet1!$D$1</c:f>
              <c:strCache>
                <c:ptCount val="1"/>
                <c:pt idx="0">
                  <c:v>Hispanic or Latino</c:v>
                </c:pt>
              </c:strCache>
            </c:strRef>
          </c:tx>
          <c:invertIfNegative val="0"/>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Sheet1!$D$2:$D$9</c:f>
              <c:numCache>
                <c:formatCode>0.0%</c:formatCode>
                <c:ptCount val="8"/>
                <c:pt idx="0">
                  <c:v>4.4823199449188833E-2</c:v>
                </c:pt>
                <c:pt idx="1">
                  <c:v>5.1086620182814887E-2</c:v>
                </c:pt>
                <c:pt idx="2">
                  <c:v>5.3786432375109598E-2</c:v>
                </c:pt>
                <c:pt idx="3">
                  <c:v>5.653019342899486E-2</c:v>
                </c:pt>
                <c:pt idx="4">
                  <c:v>5.4912620890850153E-2</c:v>
                </c:pt>
                <c:pt idx="5">
                  <c:v>6.3685659965007357E-2</c:v>
                </c:pt>
                <c:pt idx="6">
                  <c:v>6.3888440718136444E-2</c:v>
                </c:pt>
                <c:pt idx="7">
                  <c:v>6.8000000000000005E-2</c:v>
                </c:pt>
              </c:numCache>
            </c:numRef>
          </c:val>
          <c:extLst>
            <c:ext xmlns:c16="http://schemas.microsoft.com/office/drawing/2014/chart" uri="{C3380CC4-5D6E-409C-BE32-E72D297353CC}">
              <c16:uniqueId val="{00000003-C908-49D3-88DA-CEA61B71E3F6}"/>
            </c:ext>
          </c:extLst>
        </c:ser>
        <c:ser>
          <c:idx val="0"/>
          <c:order val="4"/>
          <c:tx>
            <c:strRef>
              <c:f>Sheet1!$B$1</c:f>
              <c:strCache>
                <c:ptCount val="1"/>
                <c:pt idx="0">
                  <c:v>Native Hawaiian or other Pacific Islander</c:v>
                </c:pt>
              </c:strCache>
            </c:strRef>
          </c:tx>
          <c:invertIfNegative val="0"/>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0.0%</c:formatCode>
                <c:ptCount val="8"/>
                <c:pt idx="0">
                  <c:v>6.79835219514453E-4</c:v>
                </c:pt>
                <c:pt idx="1">
                  <c:v>6.6710068110729416E-4</c:v>
                </c:pt>
                <c:pt idx="2">
                  <c:v>9.2027325727352561E-4</c:v>
                </c:pt>
                <c:pt idx="3">
                  <c:v>8.4080538250081371E-4</c:v>
                </c:pt>
                <c:pt idx="4">
                  <c:v>6.8845973967846419E-4</c:v>
                </c:pt>
                <c:pt idx="5">
                  <c:v>1.1918973717620753E-3</c:v>
                </c:pt>
                <c:pt idx="6">
                  <c:v>7.566358634272266E-4</c:v>
                </c:pt>
                <c:pt idx="7">
                  <c:v>1E-3</c:v>
                </c:pt>
              </c:numCache>
            </c:numRef>
          </c:val>
          <c:extLst>
            <c:ext xmlns:c16="http://schemas.microsoft.com/office/drawing/2014/chart" uri="{C3380CC4-5D6E-409C-BE32-E72D297353CC}">
              <c16:uniqueId val="{00000004-C908-49D3-88DA-CEA61B71E3F6}"/>
            </c:ext>
          </c:extLst>
        </c:ser>
        <c:ser>
          <c:idx val="1"/>
          <c:order val="5"/>
          <c:tx>
            <c:strRef>
              <c:f>Sheet1!$C$1</c:f>
              <c:strCache>
                <c:ptCount val="1"/>
                <c:pt idx="0">
                  <c:v>American Indian or Alaska Native</c:v>
                </c:pt>
              </c:strCache>
            </c:strRef>
          </c:tx>
          <c:invertIfNegative val="0"/>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Sheet1!$C$2:$C$9</c:f>
              <c:numCache>
                <c:formatCode>0.0%</c:formatCode>
                <c:ptCount val="8"/>
                <c:pt idx="0">
                  <c:v>3.8005681686685646E-3</c:v>
                </c:pt>
                <c:pt idx="1">
                  <c:v>3.316923204455818E-3</c:v>
                </c:pt>
                <c:pt idx="2">
                  <c:v>3.5039447435476411E-3</c:v>
                </c:pt>
                <c:pt idx="3">
                  <c:v>3.5372392973182752E-3</c:v>
                </c:pt>
                <c:pt idx="4">
                  <c:v>3.2463138089948019E-3</c:v>
                </c:pt>
                <c:pt idx="5">
                  <c:v>3.7544451392441842E-3</c:v>
                </c:pt>
                <c:pt idx="6">
                  <c:v>4.4458538641900438E-3</c:v>
                </c:pt>
                <c:pt idx="7">
                  <c:v>3.0000000000000001E-3</c:v>
                </c:pt>
              </c:numCache>
            </c:numRef>
          </c:val>
          <c:extLst>
            <c:ext xmlns:c16="http://schemas.microsoft.com/office/drawing/2014/chart" uri="{C3380CC4-5D6E-409C-BE32-E72D297353CC}">
              <c16:uniqueId val="{00000005-C908-49D3-88DA-CEA61B71E3F6}"/>
            </c:ext>
          </c:extLst>
        </c:ser>
        <c:ser>
          <c:idx val="6"/>
          <c:order val="6"/>
          <c:tx>
            <c:strRef>
              <c:f>Sheet1!$H$1</c:f>
              <c:strCache>
                <c:ptCount val="1"/>
                <c:pt idx="0">
                  <c:v>Two or more races</c:v>
                </c:pt>
              </c:strCache>
            </c:strRef>
          </c:tx>
          <c:invertIfNegative val="0"/>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Sheet1!$H$2:$H$9</c:f>
              <c:numCache>
                <c:formatCode>0.0%</c:formatCode>
                <c:ptCount val="8"/>
                <c:pt idx="0">
                  <c:v>9.9986403295609719E-3</c:v>
                </c:pt>
                <c:pt idx="1">
                  <c:v>1.1154552256458228E-2</c:v>
                </c:pt>
                <c:pt idx="2">
                  <c:v>1.2943910985231082E-2</c:v>
                </c:pt>
                <c:pt idx="3">
                  <c:v>1.145824532870004E-2</c:v>
                </c:pt>
                <c:pt idx="4">
                  <c:v>1.4577255568315977E-2</c:v>
                </c:pt>
                <c:pt idx="5">
                  <c:v>1.3465850592790506E-2</c:v>
                </c:pt>
                <c:pt idx="6">
                  <c:v>1.4666928769286023E-2</c:v>
                </c:pt>
                <c:pt idx="7">
                  <c:v>1.4E-2</c:v>
                </c:pt>
              </c:numCache>
            </c:numRef>
          </c:val>
          <c:extLst>
            <c:ext xmlns:c16="http://schemas.microsoft.com/office/drawing/2014/chart" uri="{C3380CC4-5D6E-409C-BE32-E72D297353CC}">
              <c16:uniqueId val="{00000006-C908-49D3-88DA-CEA61B71E3F6}"/>
            </c:ext>
          </c:extLst>
        </c:ser>
        <c:dLbls>
          <c:showLegendKey val="0"/>
          <c:showVal val="0"/>
          <c:showCatName val="0"/>
          <c:showSerName val="0"/>
          <c:showPercent val="0"/>
          <c:showBubbleSize val="0"/>
        </c:dLbls>
        <c:gapWidth val="30"/>
        <c:overlap val="100"/>
        <c:axId val="146342272"/>
        <c:axId val="146343808"/>
      </c:barChart>
      <c:catAx>
        <c:axId val="146342272"/>
        <c:scaling>
          <c:orientation val="minMax"/>
        </c:scaling>
        <c:delete val="0"/>
        <c:axPos val="b"/>
        <c:numFmt formatCode="General" sourceLinked="1"/>
        <c:majorTickMark val="out"/>
        <c:minorTickMark val="none"/>
        <c:tickLblPos val="nextTo"/>
        <c:crossAx val="146343808"/>
        <c:crosses val="autoZero"/>
        <c:auto val="1"/>
        <c:lblAlgn val="ctr"/>
        <c:lblOffset val="100"/>
        <c:noMultiLvlLbl val="0"/>
      </c:catAx>
      <c:valAx>
        <c:axId val="146343808"/>
        <c:scaling>
          <c:orientation val="minMax"/>
        </c:scaling>
        <c:delete val="0"/>
        <c:axPos val="l"/>
        <c:majorGridlines/>
        <c:numFmt formatCode="0%" sourceLinked="1"/>
        <c:majorTickMark val="out"/>
        <c:minorTickMark val="none"/>
        <c:tickLblPos val="nextTo"/>
        <c:crossAx val="146342272"/>
        <c:crosses val="autoZero"/>
        <c:crossBetween val="between"/>
      </c:valAx>
    </c:plotArea>
    <c:legend>
      <c:legendPos val="r"/>
      <c:layout>
        <c:manualLayout>
          <c:xMode val="edge"/>
          <c:yMode val="edge"/>
          <c:x val="0.65563688799969044"/>
          <c:y val="8.3216544191810668E-2"/>
          <c:w val="0.33475734793678397"/>
          <c:h val="0.9167834558081893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5"/>
          <c:order val="0"/>
          <c:tx>
            <c:strRef>
              <c:f>Sheet1!$G$1</c:f>
              <c:strCache>
                <c:ptCount val="1"/>
                <c:pt idx="0">
                  <c:v>White</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2011 RNs</c:v>
                </c:pt>
                <c:pt idx="1">
                  <c:v>2011 US pop</c:v>
                </c:pt>
                <c:pt idx="3">
                  <c:v>2016 RNs</c:v>
                </c:pt>
                <c:pt idx="4">
                  <c:v>2016 US pop</c:v>
                </c:pt>
              </c:strCache>
            </c:strRef>
          </c:cat>
          <c:val>
            <c:numRef>
              <c:f>Sheet1!$G$2:$G$6</c:f>
              <c:numCache>
                <c:formatCode>0.0%</c:formatCode>
                <c:ptCount val="5"/>
                <c:pt idx="0">
                  <c:v>0.7464845734231299</c:v>
                </c:pt>
                <c:pt idx="1">
                  <c:v>0.63400000000000001</c:v>
                </c:pt>
                <c:pt idx="3">
                  <c:v>0.71997862375362354</c:v>
                </c:pt>
                <c:pt idx="4">
                  <c:v>0.61299999999999999</c:v>
                </c:pt>
              </c:numCache>
            </c:numRef>
          </c:val>
          <c:extLst>
            <c:ext xmlns:c16="http://schemas.microsoft.com/office/drawing/2014/chart" uri="{C3380CC4-5D6E-409C-BE32-E72D297353CC}">
              <c16:uniqueId val="{00000000-E40F-4128-BE06-DF1D4EBFA663}"/>
            </c:ext>
          </c:extLst>
        </c:ser>
        <c:ser>
          <c:idx val="4"/>
          <c:order val="1"/>
          <c:tx>
            <c:strRef>
              <c:f>Sheet1!$F$1</c:f>
              <c:strCache>
                <c:ptCount val="1"/>
                <c:pt idx="0">
                  <c:v>Black or African American</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2011 RNs</c:v>
                </c:pt>
                <c:pt idx="1">
                  <c:v>2011 US pop</c:v>
                </c:pt>
                <c:pt idx="3">
                  <c:v>2016 RNs</c:v>
                </c:pt>
                <c:pt idx="4">
                  <c:v>2016 US pop</c:v>
                </c:pt>
              </c:strCache>
            </c:strRef>
          </c:cat>
          <c:val>
            <c:numRef>
              <c:f>Sheet1!$F$2:$F$6</c:f>
              <c:numCache>
                <c:formatCode>0.0%</c:formatCode>
                <c:ptCount val="5"/>
                <c:pt idx="0">
                  <c:v>9.8669177821310905E-2</c:v>
                </c:pt>
                <c:pt idx="1">
                  <c:v>0.123</c:v>
                </c:pt>
                <c:pt idx="3">
                  <c:v>0.10375556685501527</c:v>
                </c:pt>
                <c:pt idx="4">
                  <c:v>0.124</c:v>
                </c:pt>
              </c:numCache>
            </c:numRef>
          </c:val>
          <c:extLst>
            <c:ext xmlns:c16="http://schemas.microsoft.com/office/drawing/2014/chart" uri="{C3380CC4-5D6E-409C-BE32-E72D297353CC}">
              <c16:uniqueId val="{00000001-E40F-4128-BE06-DF1D4EBFA663}"/>
            </c:ext>
          </c:extLst>
        </c:ser>
        <c:ser>
          <c:idx val="3"/>
          <c:order val="2"/>
          <c:tx>
            <c:strRef>
              <c:f>Sheet1!$E$1</c:f>
              <c:strCache>
                <c:ptCount val="1"/>
                <c:pt idx="0">
                  <c:v>Asian</c:v>
                </c:pt>
              </c:strCache>
            </c:strRef>
          </c:tx>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2011 RNs</c:v>
                </c:pt>
                <c:pt idx="1">
                  <c:v>2011 US pop</c:v>
                </c:pt>
                <c:pt idx="3">
                  <c:v>2016 RNs</c:v>
                </c:pt>
                <c:pt idx="4">
                  <c:v>2016 US pop</c:v>
                </c:pt>
              </c:strCache>
            </c:strRef>
          </c:cat>
          <c:val>
            <c:numRef>
              <c:f>Sheet1!$E$2:$E$6</c:f>
              <c:numCache>
                <c:formatCode>0.0%</c:formatCode>
                <c:ptCount val="5"/>
                <c:pt idx="0">
                  <c:v>8.2652624643502023E-2</c:v>
                </c:pt>
                <c:pt idx="1">
                  <c:v>4.9000000000000002E-2</c:v>
                </c:pt>
                <c:pt idx="3">
                  <c:v>8.9431514643563317E-2</c:v>
                </c:pt>
                <c:pt idx="4">
                  <c:v>5.5E-2</c:v>
                </c:pt>
              </c:numCache>
            </c:numRef>
          </c:val>
          <c:extLst>
            <c:ext xmlns:c16="http://schemas.microsoft.com/office/drawing/2014/chart" uri="{C3380CC4-5D6E-409C-BE32-E72D297353CC}">
              <c16:uniqueId val="{00000002-E40F-4128-BE06-DF1D4EBFA663}"/>
            </c:ext>
          </c:extLst>
        </c:ser>
        <c:ser>
          <c:idx val="2"/>
          <c:order val="3"/>
          <c:tx>
            <c:strRef>
              <c:f>Sheet1!$D$1</c:f>
              <c:strCache>
                <c:ptCount val="1"/>
                <c:pt idx="0">
                  <c:v>Hispanic or Latino</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2011 RNs</c:v>
                </c:pt>
                <c:pt idx="1">
                  <c:v>2011 US pop</c:v>
                </c:pt>
                <c:pt idx="3">
                  <c:v>2016 RNs</c:v>
                </c:pt>
                <c:pt idx="4">
                  <c:v>2016 US pop</c:v>
                </c:pt>
              </c:strCache>
            </c:strRef>
          </c:cat>
          <c:val>
            <c:numRef>
              <c:f>Sheet1!$D$2:$D$6</c:f>
              <c:numCache>
                <c:formatCode>0.0%</c:formatCode>
                <c:ptCount val="5"/>
                <c:pt idx="0">
                  <c:v>5.3786432375109598E-2</c:v>
                </c:pt>
                <c:pt idx="1">
                  <c:v>0.16700000000000001</c:v>
                </c:pt>
                <c:pt idx="3">
                  <c:v>6.7724133162212083E-2</c:v>
                </c:pt>
                <c:pt idx="4">
                  <c:v>0.17799999999999999</c:v>
                </c:pt>
              </c:numCache>
            </c:numRef>
          </c:val>
          <c:extLst>
            <c:ext xmlns:c16="http://schemas.microsoft.com/office/drawing/2014/chart" uri="{C3380CC4-5D6E-409C-BE32-E72D297353CC}">
              <c16:uniqueId val="{00000003-E40F-4128-BE06-DF1D4EBFA663}"/>
            </c:ext>
          </c:extLst>
        </c:ser>
        <c:ser>
          <c:idx val="0"/>
          <c:order val="4"/>
          <c:tx>
            <c:strRef>
              <c:f>Sheet1!$B$1</c:f>
              <c:strCache>
                <c:ptCount val="1"/>
                <c:pt idx="0">
                  <c:v>Native Hawaiian or other Pacific Islander</c:v>
                </c:pt>
              </c:strCache>
            </c:strRef>
          </c:tx>
          <c:invertIfNegative val="0"/>
          <c:cat>
            <c:strRef>
              <c:f>Sheet1!$A$2:$A$6</c:f>
              <c:strCache>
                <c:ptCount val="5"/>
                <c:pt idx="0">
                  <c:v>2011 RNs</c:v>
                </c:pt>
                <c:pt idx="1">
                  <c:v>2011 US pop</c:v>
                </c:pt>
                <c:pt idx="3">
                  <c:v>2016 RNs</c:v>
                </c:pt>
                <c:pt idx="4">
                  <c:v>2016 US pop</c:v>
                </c:pt>
              </c:strCache>
            </c:strRef>
          </c:cat>
          <c:val>
            <c:numRef>
              <c:f>Sheet1!$B$2:$B$6</c:f>
              <c:numCache>
                <c:formatCode>0.0%</c:formatCode>
                <c:ptCount val="5"/>
                <c:pt idx="0">
                  <c:v>9.2027325727352561E-4</c:v>
                </c:pt>
                <c:pt idx="1">
                  <c:v>2E-3</c:v>
                </c:pt>
                <c:pt idx="3">
                  <c:v>8.178530403925218E-4</c:v>
                </c:pt>
                <c:pt idx="4">
                  <c:v>2E-3</c:v>
                </c:pt>
              </c:numCache>
            </c:numRef>
          </c:val>
          <c:extLst>
            <c:ext xmlns:c16="http://schemas.microsoft.com/office/drawing/2014/chart" uri="{C3380CC4-5D6E-409C-BE32-E72D297353CC}">
              <c16:uniqueId val="{00000004-E40F-4128-BE06-DF1D4EBFA663}"/>
            </c:ext>
          </c:extLst>
        </c:ser>
        <c:ser>
          <c:idx val="1"/>
          <c:order val="5"/>
          <c:tx>
            <c:strRef>
              <c:f>Sheet1!$C$1</c:f>
              <c:strCache>
                <c:ptCount val="1"/>
                <c:pt idx="0">
                  <c:v>American Indian or Alaska Native</c:v>
                </c:pt>
              </c:strCache>
            </c:strRef>
          </c:tx>
          <c:invertIfNegative val="0"/>
          <c:cat>
            <c:strRef>
              <c:f>Sheet1!$A$2:$A$6</c:f>
              <c:strCache>
                <c:ptCount val="5"/>
                <c:pt idx="0">
                  <c:v>2011 RNs</c:v>
                </c:pt>
                <c:pt idx="1">
                  <c:v>2011 US pop</c:v>
                </c:pt>
                <c:pt idx="3">
                  <c:v>2016 RNs</c:v>
                </c:pt>
                <c:pt idx="4">
                  <c:v>2016 US pop</c:v>
                </c:pt>
              </c:strCache>
            </c:strRef>
          </c:cat>
          <c:val>
            <c:numRef>
              <c:f>Sheet1!$C$2:$C$6</c:f>
              <c:numCache>
                <c:formatCode>0.0%</c:formatCode>
                <c:ptCount val="5"/>
                <c:pt idx="0">
                  <c:v>3.5039447435476411E-3</c:v>
                </c:pt>
                <c:pt idx="1">
                  <c:v>7.0000000000000001E-3</c:v>
                </c:pt>
                <c:pt idx="3">
                  <c:v>3.1360968261698666E-3</c:v>
                </c:pt>
                <c:pt idx="4">
                  <c:v>7.0000000000000001E-3</c:v>
                </c:pt>
              </c:numCache>
            </c:numRef>
          </c:val>
          <c:extLst>
            <c:ext xmlns:c16="http://schemas.microsoft.com/office/drawing/2014/chart" uri="{C3380CC4-5D6E-409C-BE32-E72D297353CC}">
              <c16:uniqueId val="{00000005-E40F-4128-BE06-DF1D4EBFA663}"/>
            </c:ext>
          </c:extLst>
        </c:ser>
        <c:ser>
          <c:idx val="6"/>
          <c:order val="6"/>
          <c:tx>
            <c:strRef>
              <c:f>Sheet1!$H$1</c:f>
              <c:strCache>
                <c:ptCount val="1"/>
                <c:pt idx="0">
                  <c:v>Two or more races</c:v>
                </c:pt>
              </c:strCache>
            </c:strRef>
          </c:tx>
          <c:invertIfNegative val="0"/>
          <c:cat>
            <c:strRef>
              <c:f>Sheet1!$A$2:$A$6</c:f>
              <c:strCache>
                <c:ptCount val="5"/>
                <c:pt idx="0">
                  <c:v>2011 RNs</c:v>
                </c:pt>
                <c:pt idx="1">
                  <c:v>2011 US pop</c:v>
                </c:pt>
                <c:pt idx="3">
                  <c:v>2016 RNs</c:v>
                </c:pt>
                <c:pt idx="4">
                  <c:v>2016 US pop</c:v>
                </c:pt>
              </c:strCache>
            </c:strRef>
          </c:cat>
          <c:val>
            <c:numRef>
              <c:f>Sheet1!$H$2:$H$6</c:f>
              <c:numCache>
                <c:formatCode>0.0%</c:formatCode>
                <c:ptCount val="5"/>
                <c:pt idx="0">
                  <c:v>1.2943910985231082E-2</c:v>
                </c:pt>
                <c:pt idx="1">
                  <c:v>1.9E-2</c:v>
                </c:pt>
                <c:pt idx="3">
                  <c:v>1.4123463619548119E-2</c:v>
                </c:pt>
                <c:pt idx="4">
                  <c:v>2.1000000000000001E-2</c:v>
                </c:pt>
              </c:numCache>
            </c:numRef>
          </c:val>
          <c:extLst>
            <c:ext xmlns:c16="http://schemas.microsoft.com/office/drawing/2014/chart" uri="{C3380CC4-5D6E-409C-BE32-E72D297353CC}">
              <c16:uniqueId val="{00000006-E40F-4128-BE06-DF1D4EBFA663}"/>
            </c:ext>
          </c:extLst>
        </c:ser>
        <c:dLbls>
          <c:showLegendKey val="0"/>
          <c:showVal val="0"/>
          <c:showCatName val="0"/>
          <c:showSerName val="0"/>
          <c:showPercent val="0"/>
          <c:showBubbleSize val="0"/>
        </c:dLbls>
        <c:gapWidth val="30"/>
        <c:overlap val="100"/>
        <c:axId val="146389248"/>
        <c:axId val="146391040"/>
      </c:barChart>
      <c:catAx>
        <c:axId val="146389248"/>
        <c:scaling>
          <c:orientation val="minMax"/>
        </c:scaling>
        <c:delete val="0"/>
        <c:axPos val="b"/>
        <c:numFmt formatCode="General" sourceLinked="1"/>
        <c:majorTickMark val="out"/>
        <c:minorTickMark val="none"/>
        <c:tickLblPos val="nextTo"/>
        <c:crossAx val="146391040"/>
        <c:crosses val="autoZero"/>
        <c:auto val="1"/>
        <c:lblAlgn val="ctr"/>
        <c:lblOffset val="100"/>
        <c:noMultiLvlLbl val="0"/>
      </c:catAx>
      <c:valAx>
        <c:axId val="146391040"/>
        <c:scaling>
          <c:orientation val="minMax"/>
        </c:scaling>
        <c:delete val="0"/>
        <c:axPos val="l"/>
        <c:majorGridlines/>
        <c:numFmt formatCode="0%" sourceLinked="1"/>
        <c:majorTickMark val="out"/>
        <c:minorTickMark val="none"/>
        <c:tickLblPos val="nextTo"/>
        <c:crossAx val="14638924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5"/>
          <c:order val="0"/>
          <c:tx>
            <c:strRef>
              <c:f>Sheet1!$G$1</c:f>
              <c:strCache>
                <c:ptCount val="1"/>
                <c:pt idx="0">
                  <c:v>White                                  </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2009 AD</c:v>
                </c:pt>
                <c:pt idx="1">
                  <c:v>2009 BSN</c:v>
                </c:pt>
                <c:pt idx="2">
                  <c:v>2009 ELM</c:v>
                </c:pt>
                <c:pt idx="4">
                  <c:v>2016 AD</c:v>
                </c:pt>
                <c:pt idx="5">
                  <c:v>2016 BSN</c:v>
                </c:pt>
                <c:pt idx="6">
                  <c:v>2016 ELM</c:v>
                </c:pt>
              </c:strCache>
            </c:strRef>
          </c:cat>
          <c:val>
            <c:numRef>
              <c:f>Sheet1!$G$2:$G$8</c:f>
              <c:numCache>
                <c:formatCode>0.0%</c:formatCode>
                <c:ptCount val="7"/>
                <c:pt idx="0">
                  <c:v>0.7072222435380936</c:v>
                </c:pt>
                <c:pt idx="1">
                  <c:v>0.70263788968824936</c:v>
                </c:pt>
                <c:pt idx="2">
                  <c:v>0.66837387964148531</c:v>
                </c:pt>
                <c:pt idx="4">
                  <c:v>0.66578760523379654</c:v>
                </c:pt>
                <c:pt idx="5">
                  <c:v>0.66936666123706146</c:v>
                </c:pt>
                <c:pt idx="6">
                  <c:v>0.63663157894736844</c:v>
                </c:pt>
              </c:numCache>
            </c:numRef>
          </c:val>
          <c:extLst>
            <c:ext xmlns:c16="http://schemas.microsoft.com/office/drawing/2014/chart" uri="{C3380CC4-5D6E-409C-BE32-E72D297353CC}">
              <c16:uniqueId val="{00000000-BE90-4CD9-B26D-93891F5C5D57}"/>
            </c:ext>
          </c:extLst>
        </c:ser>
        <c:ser>
          <c:idx val="4"/>
          <c:order val="1"/>
          <c:tx>
            <c:strRef>
              <c:f>Sheet1!$F$1</c:f>
              <c:strCache>
                <c:ptCount val="1"/>
                <c:pt idx="0">
                  <c:v>Black or African American              </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2009 AD</c:v>
                </c:pt>
                <c:pt idx="1">
                  <c:v>2009 BSN</c:v>
                </c:pt>
                <c:pt idx="2">
                  <c:v>2009 ELM</c:v>
                </c:pt>
                <c:pt idx="4">
                  <c:v>2016 AD</c:v>
                </c:pt>
                <c:pt idx="5">
                  <c:v>2016 BSN</c:v>
                </c:pt>
                <c:pt idx="6">
                  <c:v>2016 ELM</c:v>
                </c:pt>
              </c:strCache>
            </c:strRef>
          </c:cat>
          <c:val>
            <c:numRef>
              <c:f>Sheet1!$F$2:$F$8</c:f>
              <c:numCache>
                <c:formatCode>0.0%</c:formatCode>
                <c:ptCount val="7"/>
                <c:pt idx="0">
                  <c:v>9.918274949161647E-2</c:v>
                </c:pt>
                <c:pt idx="1">
                  <c:v>9.0575327348740478E-2</c:v>
                </c:pt>
                <c:pt idx="2">
                  <c:v>5.3137003841229193E-2</c:v>
                </c:pt>
                <c:pt idx="4">
                  <c:v>0.11082513439496906</c:v>
                </c:pt>
                <c:pt idx="5">
                  <c:v>8.0792524914483715E-2</c:v>
                </c:pt>
                <c:pt idx="6">
                  <c:v>6.9052631578947365E-2</c:v>
                </c:pt>
              </c:numCache>
            </c:numRef>
          </c:val>
          <c:extLst>
            <c:ext xmlns:c16="http://schemas.microsoft.com/office/drawing/2014/chart" uri="{C3380CC4-5D6E-409C-BE32-E72D297353CC}">
              <c16:uniqueId val="{00000001-BE90-4CD9-B26D-93891F5C5D57}"/>
            </c:ext>
          </c:extLst>
        </c:ser>
        <c:ser>
          <c:idx val="2"/>
          <c:order val="2"/>
          <c:tx>
            <c:strRef>
              <c:f>Sheet1!$D$1</c:f>
              <c:strCache>
                <c:ptCount val="1"/>
                <c:pt idx="0">
                  <c:v>Asian                                  </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2009 AD</c:v>
                </c:pt>
                <c:pt idx="1">
                  <c:v>2009 BSN</c:v>
                </c:pt>
                <c:pt idx="2">
                  <c:v>2009 ELM</c:v>
                </c:pt>
                <c:pt idx="4">
                  <c:v>2016 AD</c:v>
                </c:pt>
                <c:pt idx="5">
                  <c:v>2016 BSN</c:v>
                </c:pt>
                <c:pt idx="6">
                  <c:v>2016 ELM</c:v>
                </c:pt>
              </c:strCache>
            </c:strRef>
          </c:cat>
          <c:val>
            <c:numRef>
              <c:f>Sheet1!$D$2:$D$8</c:f>
              <c:numCache>
                <c:formatCode>0.0%</c:formatCode>
                <c:ptCount val="7"/>
                <c:pt idx="0">
                  <c:v>5.4112471063704613E-2</c:v>
                </c:pt>
                <c:pt idx="1">
                  <c:v>6.5406082213874922E-2</c:v>
                </c:pt>
                <c:pt idx="2">
                  <c:v>0.117797695262484</c:v>
                </c:pt>
                <c:pt idx="4">
                  <c:v>4.3665686175068462E-2</c:v>
                </c:pt>
                <c:pt idx="5">
                  <c:v>7.0989619582117844E-2</c:v>
                </c:pt>
                <c:pt idx="6">
                  <c:v>0.10652631578947368</c:v>
                </c:pt>
              </c:numCache>
            </c:numRef>
          </c:val>
          <c:extLst>
            <c:ext xmlns:c16="http://schemas.microsoft.com/office/drawing/2014/chart" uri="{C3380CC4-5D6E-409C-BE32-E72D297353CC}">
              <c16:uniqueId val="{00000002-BE90-4CD9-B26D-93891F5C5D57}"/>
            </c:ext>
          </c:extLst>
        </c:ser>
        <c:ser>
          <c:idx val="3"/>
          <c:order val="3"/>
          <c:tx>
            <c:strRef>
              <c:f>Sheet1!$E$1</c:f>
              <c:strCache>
                <c:ptCount val="1"/>
                <c:pt idx="0">
                  <c:v>Hispanic or Latino                     </c:v>
                </c:pt>
              </c:strCache>
            </c:strRef>
          </c:tx>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2009 AD</c:v>
                </c:pt>
                <c:pt idx="1">
                  <c:v>2009 BSN</c:v>
                </c:pt>
                <c:pt idx="2">
                  <c:v>2009 ELM</c:v>
                </c:pt>
                <c:pt idx="4">
                  <c:v>2016 AD</c:v>
                </c:pt>
                <c:pt idx="5">
                  <c:v>2016 BSN</c:v>
                </c:pt>
                <c:pt idx="6">
                  <c:v>2016 ELM</c:v>
                </c:pt>
              </c:strCache>
            </c:strRef>
          </c:cat>
          <c:val>
            <c:numRef>
              <c:f>Sheet1!$E$2:$E$8</c:f>
              <c:numCache>
                <c:formatCode>0.0%</c:formatCode>
                <c:ptCount val="7"/>
                <c:pt idx="0">
                  <c:v>7.2363120131987882E-2</c:v>
                </c:pt>
                <c:pt idx="1">
                  <c:v>5.5856199995755605E-2</c:v>
                </c:pt>
                <c:pt idx="2">
                  <c:v>4.9295774647887321E-2</c:v>
                </c:pt>
                <c:pt idx="4">
                  <c:v>0.10920225174967035</c:v>
                </c:pt>
                <c:pt idx="5">
                  <c:v>8.9484829189557386E-2</c:v>
                </c:pt>
                <c:pt idx="6">
                  <c:v>6.4842105263157895E-2</c:v>
                </c:pt>
              </c:numCache>
            </c:numRef>
          </c:val>
          <c:extLst>
            <c:ext xmlns:c16="http://schemas.microsoft.com/office/drawing/2014/chart" uri="{C3380CC4-5D6E-409C-BE32-E72D297353CC}">
              <c16:uniqueId val="{00000003-BE90-4CD9-B26D-93891F5C5D57}"/>
            </c:ext>
          </c:extLst>
        </c:ser>
        <c:ser>
          <c:idx val="0"/>
          <c:order val="4"/>
          <c:tx>
            <c:strRef>
              <c:f>Sheet1!$B$1</c:f>
              <c:strCache>
                <c:ptCount val="1"/>
                <c:pt idx="0">
                  <c:v>Native Hawaiian or Other Pacific Islander</c:v>
                </c:pt>
              </c:strCache>
            </c:strRef>
          </c:tx>
          <c:invertIfNegative val="0"/>
          <c:cat>
            <c:strRef>
              <c:f>Sheet1!$A$2:$A$8</c:f>
              <c:strCache>
                <c:ptCount val="7"/>
                <c:pt idx="0">
                  <c:v>2009 AD</c:v>
                </c:pt>
                <c:pt idx="1">
                  <c:v>2009 BSN</c:v>
                </c:pt>
                <c:pt idx="2">
                  <c:v>2009 ELM</c:v>
                </c:pt>
                <c:pt idx="4">
                  <c:v>2016 AD</c:v>
                </c:pt>
                <c:pt idx="5">
                  <c:v>2016 BSN</c:v>
                </c:pt>
                <c:pt idx="6">
                  <c:v>2016 ELM</c:v>
                </c:pt>
              </c:strCache>
            </c:strRef>
          </c:cat>
          <c:val>
            <c:numRef>
              <c:f>Sheet1!$B$2:$B$8</c:f>
              <c:numCache>
                <c:formatCode>0.0%</c:formatCode>
                <c:ptCount val="7"/>
                <c:pt idx="0">
                  <c:v>1.0615303943009885E-3</c:v>
                </c:pt>
                <c:pt idx="1">
                  <c:v>6.9608030389847414E-3</c:v>
                </c:pt>
                <c:pt idx="2">
                  <c:v>1.2163892445582587E-2</c:v>
                </c:pt>
                <c:pt idx="4">
                  <c:v>2.5611116746120295E-3</c:v>
                </c:pt>
                <c:pt idx="5">
                  <c:v>3.83527565118242E-3</c:v>
                </c:pt>
                <c:pt idx="6">
                  <c:v>6.7368421052631583E-3</c:v>
                </c:pt>
              </c:numCache>
            </c:numRef>
          </c:val>
          <c:extLst>
            <c:ext xmlns:c16="http://schemas.microsoft.com/office/drawing/2014/chart" uri="{C3380CC4-5D6E-409C-BE32-E72D297353CC}">
              <c16:uniqueId val="{00000004-BE90-4CD9-B26D-93891F5C5D57}"/>
            </c:ext>
          </c:extLst>
        </c:ser>
        <c:ser>
          <c:idx val="1"/>
          <c:order val="5"/>
          <c:tx>
            <c:strRef>
              <c:f>Sheet1!$C$1</c:f>
              <c:strCache>
                <c:ptCount val="1"/>
                <c:pt idx="0">
                  <c:v>American Indian or Alaskan Native      </c:v>
                </c:pt>
              </c:strCache>
            </c:strRef>
          </c:tx>
          <c:invertIfNegative val="0"/>
          <c:cat>
            <c:strRef>
              <c:f>Sheet1!$A$2:$A$8</c:f>
              <c:strCache>
                <c:ptCount val="7"/>
                <c:pt idx="0">
                  <c:v>2009 AD</c:v>
                </c:pt>
                <c:pt idx="1">
                  <c:v>2009 BSN</c:v>
                </c:pt>
                <c:pt idx="2">
                  <c:v>2009 ELM</c:v>
                </c:pt>
                <c:pt idx="4">
                  <c:v>2016 AD</c:v>
                </c:pt>
                <c:pt idx="5">
                  <c:v>2016 BSN</c:v>
                </c:pt>
                <c:pt idx="6">
                  <c:v>2016 ELM</c:v>
                </c:pt>
              </c:strCache>
            </c:strRef>
          </c:cat>
          <c:val>
            <c:numRef>
              <c:f>Sheet1!$C$2:$C$8</c:f>
              <c:numCache>
                <c:formatCode>0.0%</c:formatCode>
                <c:ptCount val="7"/>
                <c:pt idx="0">
                  <c:v>8.3771374490017782E-3</c:v>
                </c:pt>
                <c:pt idx="1">
                  <c:v>7.5762398930413191E-3</c:v>
                </c:pt>
                <c:pt idx="2">
                  <c:v>1.9206145966709346E-3</c:v>
                </c:pt>
                <c:pt idx="4">
                  <c:v>6.6943909118571867E-3</c:v>
                </c:pt>
                <c:pt idx="5">
                  <c:v>5.7603174838222445E-3</c:v>
                </c:pt>
                <c:pt idx="6">
                  <c:v>7.5789473684210523E-3</c:v>
                </c:pt>
              </c:numCache>
            </c:numRef>
          </c:val>
          <c:extLst>
            <c:ext xmlns:c16="http://schemas.microsoft.com/office/drawing/2014/chart" uri="{C3380CC4-5D6E-409C-BE32-E72D297353CC}">
              <c16:uniqueId val="{00000005-BE90-4CD9-B26D-93891F5C5D57}"/>
            </c:ext>
          </c:extLst>
        </c:ser>
        <c:ser>
          <c:idx val="6"/>
          <c:order val="6"/>
          <c:tx>
            <c:strRef>
              <c:f>Sheet1!$H$1</c:f>
              <c:strCache>
                <c:ptCount val="1"/>
                <c:pt idx="0">
                  <c:v>Two or more races*</c:v>
                </c:pt>
              </c:strCache>
            </c:strRef>
          </c:tx>
          <c:invertIfNegative val="0"/>
          <c:cat>
            <c:strRef>
              <c:f>Sheet1!$A$2:$A$8</c:f>
              <c:strCache>
                <c:ptCount val="7"/>
                <c:pt idx="0">
                  <c:v>2009 AD</c:v>
                </c:pt>
                <c:pt idx="1">
                  <c:v>2009 BSN</c:v>
                </c:pt>
                <c:pt idx="2">
                  <c:v>2009 ELM</c:v>
                </c:pt>
                <c:pt idx="4">
                  <c:v>2016 AD</c:v>
                </c:pt>
                <c:pt idx="5">
                  <c:v>2016 BSN</c:v>
                </c:pt>
                <c:pt idx="6">
                  <c:v>2016 ELM</c:v>
                </c:pt>
              </c:strCache>
            </c:strRef>
          </c:cat>
          <c:val>
            <c:numRef>
              <c:f>Sheet1!$H$2:$H$8</c:f>
              <c:numCache>
                <c:formatCode>0.0%</c:formatCode>
                <c:ptCount val="7"/>
                <c:pt idx="0">
                  <c:v>0</c:v>
                </c:pt>
                <c:pt idx="1">
                  <c:v>0</c:v>
                </c:pt>
                <c:pt idx="2">
                  <c:v>0</c:v>
                </c:pt>
                <c:pt idx="4">
                  <c:v>1.9931027487574804E-2</c:v>
                </c:pt>
                <c:pt idx="5">
                  <c:v>2.4729383542373133E-2</c:v>
                </c:pt>
                <c:pt idx="6">
                  <c:v>3.1157894736842107E-2</c:v>
                </c:pt>
              </c:numCache>
            </c:numRef>
          </c:val>
          <c:extLst>
            <c:ext xmlns:c16="http://schemas.microsoft.com/office/drawing/2014/chart" uri="{C3380CC4-5D6E-409C-BE32-E72D297353CC}">
              <c16:uniqueId val="{00000006-BE90-4CD9-B26D-93891F5C5D57}"/>
            </c:ext>
          </c:extLst>
        </c:ser>
        <c:ser>
          <c:idx val="7"/>
          <c:order val="7"/>
          <c:tx>
            <c:strRef>
              <c:f>Sheet1!$I$1</c:f>
              <c:strCache>
                <c:ptCount val="1"/>
                <c:pt idx="0">
                  <c:v>Non-U.S. Residents (International)     </c:v>
                </c:pt>
              </c:strCache>
            </c:strRef>
          </c:tx>
          <c:invertIfNegative val="0"/>
          <c:cat>
            <c:strRef>
              <c:f>Sheet1!$A$2:$A$8</c:f>
              <c:strCache>
                <c:ptCount val="7"/>
                <c:pt idx="0">
                  <c:v>2009 AD</c:v>
                </c:pt>
                <c:pt idx="1">
                  <c:v>2009 BSN</c:v>
                </c:pt>
                <c:pt idx="2">
                  <c:v>2009 ELM</c:v>
                </c:pt>
                <c:pt idx="4">
                  <c:v>2016 AD</c:v>
                </c:pt>
                <c:pt idx="5">
                  <c:v>2016 BSN</c:v>
                </c:pt>
                <c:pt idx="6">
                  <c:v>2016 ELM</c:v>
                </c:pt>
              </c:strCache>
            </c:strRef>
          </c:cat>
          <c:val>
            <c:numRef>
              <c:f>Sheet1!$I$2:$I$8</c:f>
              <c:numCache>
                <c:formatCode>0.0%</c:formatCode>
                <c:ptCount val="7"/>
                <c:pt idx="0">
                  <c:v>1.3480157055340265E-2</c:v>
                </c:pt>
                <c:pt idx="1">
                  <c:v>1.6277243691772247E-2</c:v>
                </c:pt>
                <c:pt idx="2">
                  <c:v>1.9206145966709345E-2</c:v>
                </c:pt>
                <c:pt idx="4">
                  <c:v>6.0731311492037733E-3</c:v>
                </c:pt>
                <c:pt idx="5">
                  <c:v>8.7219203032681287E-3</c:v>
                </c:pt>
                <c:pt idx="6">
                  <c:v>5.8947368421052634E-3</c:v>
                </c:pt>
              </c:numCache>
            </c:numRef>
          </c:val>
          <c:extLst>
            <c:ext xmlns:c16="http://schemas.microsoft.com/office/drawing/2014/chart" uri="{C3380CC4-5D6E-409C-BE32-E72D297353CC}">
              <c16:uniqueId val="{00000007-BE90-4CD9-B26D-93891F5C5D57}"/>
            </c:ext>
          </c:extLst>
        </c:ser>
        <c:ser>
          <c:idx val="8"/>
          <c:order val="8"/>
          <c:tx>
            <c:strRef>
              <c:f>Sheet1!$J$1</c:f>
              <c:strCache>
                <c:ptCount val="1"/>
                <c:pt idx="0">
                  <c:v>Race/Ethnicity Unknown</c:v>
                </c:pt>
              </c:strCache>
            </c:strRef>
          </c:tx>
          <c:invertIfNegative val="0"/>
          <c:cat>
            <c:strRef>
              <c:f>Sheet1!$A$2:$A$8</c:f>
              <c:strCache>
                <c:ptCount val="7"/>
                <c:pt idx="0">
                  <c:v>2009 AD</c:v>
                </c:pt>
                <c:pt idx="1">
                  <c:v>2009 BSN</c:v>
                </c:pt>
                <c:pt idx="2">
                  <c:v>2009 ELM</c:v>
                </c:pt>
                <c:pt idx="4">
                  <c:v>2016 AD</c:v>
                </c:pt>
                <c:pt idx="5">
                  <c:v>2016 BSN</c:v>
                </c:pt>
                <c:pt idx="6">
                  <c:v>2016 ELM</c:v>
                </c:pt>
              </c:strCache>
            </c:strRef>
          </c:cat>
          <c:val>
            <c:numRef>
              <c:f>Sheet1!$J$2:$J$8</c:f>
              <c:numCache>
                <c:formatCode>0.0%</c:formatCode>
                <c:ptCount val="7"/>
                <c:pt idx="0">
                  <c:v>4.4200590875954418E-2</c:v>
                </c:pt>
                <c:pt idx="1">
                  <c:v>5.471021412958129E-2</c:v>
                </c:pt>
                <c:pt idx="2">
                  <c:v>7.8104993597951339E-2</c:v>
                </c:pt>
                <c:pt idx="4">
                  <c:v>3.5259661223247793E-2</c:v>
                </c:pt>
                <c:pt idx="5">
                  <c:v>4.6319468096133624E-2</c:v>
                </c:pt>
                <c:pt idx="6">
                  <c:v>7.1578947368421048E-2</c:v>
                </c:pt>
              </c:numCache>
            </c:numRef>
          </c:val>
          <c:extLst>
            <c:ext xmlns:c16="http://schemas.microsoft.com/office/drawing/2014/chart" uri="{C3380CC4-5D6E-409C-BE32-E72D297353CC}">
              <c16:uniqueId val="{00000008-BE90-4CD9-B26D-93891F5C5D57}"/>
            </c:ext>
          </c:extLst>
        </c:ser>
        <c:dLbls>
          <c:showLegendKey val="0"/>
          <c:showVal val="0"/>
          <c:showCatName val="0"/>
          <c:showSerName val="0"/>
          <c:showPercent val="0"/>
          <c:showBubbleSize val="0"/>
        </c:dLbls>
        <c:gapWidth val="20"/>
        <c:overlap val="100"/>
        <c:axId val="146465920"/>
        <c:axId val="146467456"/>
      </c:barChart>
      <c:catAx>
        <c:axId val="146465920"/>
        <c:scaling>
          <c:orientation val="minMax"/>
        </c:scaling>
        <c:delete val="0"/>
        <c:axPos val="b"/>
        <c:numFmt formatCode="General" sourceLinked="0"/>
        <c:majorTickMark val="out"/>
        <c:minorTickMark val="none"/>
        <c:tickLblPos val="nextTo"/>
        <c:crossAx val="146467456"/>
        <c:crosses val="autoZero"/>
        <c:auto val="1"/>
        <c:lblAlgn val="ctr"/>
        <c:lblOffset val="100"/>
        <c:noMultiLvlLbl val="0"/>
      </c:catAx>
      <c:valAx>
        <c:axId val="146467456"/>
        <c:scaling>
          <c:orientation val="minMax"/>
        </c:scaling>
        <c:delete val="0"/>
        <c:axPos val="l"/>
        <c:majorGridlines/>
        <c:numFmt formatCode="0%" sourceLinked="1"/>
        <c:majorTickMark val="out"/>
        <c:minorTickMark val="none"/>
        <c:tickLblPos val="nextTo"/>
        <c:crossAx val="146465920"/>
        <c:crosses val="autoZero"/>
        <c:crossBetween val="between"/>
      </c:valAx>
    </c:plotArea>
    <c:legend>
      <c:legendPos val="r"/>
      <c:layout>
        <c:manualLayout>
          <c:xMode val="edge"/>
          <c:yMode val="edge"/>
          <c:x val="0.65225810461130884"/>
          <c:y val="5.4451471629385739E-2"/>
          <c:w val="0.33813613132516557"/>
          <c:h val="0.9450913868091782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Sheet1!$C$1</c:f>
              <c:strCache>
                <c:ptCount val="1"/>
                <c:pt idx="0">
                  <c:v>Female</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2009 AD</c:v>
                </c:pt>
                <c:pt idx="1">
                  <c:v>2009 BSN</c:v>
                </c:pt>
                <c:pt idx="2">
                  <c:v>2009 ELM</c:v>
                </c:pt>
                <c:pt idx="4">
                  <c:v>2016 AD</c:v>
                </c:pt>
                <c:pt idx="5">
                  <c:v>2016 BSN</c:v>
                </c:pt>
                <c:pt idx="6">
                  <c:v>2016 ELM</c:v>
                </c:pt>
              </c:strCache>
            </c:strRef>
          </c:cat>
          <c:val>
            <c:numRef>
              <c:f>Sheet1!$C$2:$C$8</c:f>
              <c:numCache>
                <c:formatCode>0.0%</c:formatCode>
                <c:ptCount val="7"/>
                <c:pt idx="0">
                  <c:v>0.87170829656345517</c:v>
                </c:pt>
                <c:pt idx="1">
                  <c:v>0.8946117442329321</c:v>
                </c:pt>
                <c:pt idx="2">
                  <c:v>0.88540332906530095</c:v>
                </c:pt>
                <c:pt idx="4">
                  <c:v>0.85899999999999999</c:v>
                </c:pt>
                <c:pt idx="5">
                  <c:v>0.89100000000000001</c:v>
                </c:pt>
                <c:pt idx="6">
                  <c:v>0.85299999999999998</c:v>
                </c:pt>
              </c:numCache>
            </c:numRef>
          </c:val>
          <c:extLst>
            <c:ext xmlns:c16="http://schemas.microsoft.com/office/drawing/2014/chart" uri="{C3380CC4-5D6E-409C-BE32-E72D297353CC}">
              <c16:uniqueId val="{00000000-3F6A-4EEE-B1B8-9776D5F9E641}"/>
            </c:ext>
          </c:extLst>
        </c:ser>
        <c:ser>
          <c:idx val="0"/>
          <c:order val="1"/>
          <c:tx>
            <c:strRef>
              <c:f>Sheet1!$B$1</c:f>
              <c:strCache>
                <c:ptCount val="1"/>
                <c:pt idx="0">
                  <c:v>Male</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2009 AD</c:v>
                </c:pt>
                <c:pt idx="1">
                  <c:v>2009 BSN</c:v>
                </c:pt>
                <c:pt idx="2">
                  <c:v>2009 ELM</c:v>
                </c:pt>
                <c:pt idx="4">
                  <c:v>2016 AD</c:v>
                </c:pt>
                <c:pt idx="5">
                  <c:v>2016 BSN</c:v>
                </c:pt>
                <c:pt idx="6">
                  <c:v>2016 ELM</c:v>
                </c:pt>
              </c:strCache>
            </c:strRef>
          </c:cat>
          <c:val>
            <c:numRef>
              <c:f>Sheet1!$B$2:$B$8</c:f>
              <c:numCache>
                <c:formatCode>0.0%</c:formatCode>
                <c:ptCount val="7"/>
                <c:pt idx="0">
                  <c:v>0.12829170343654478</c:v>
                </c:pt>
                <c:pt idx="1">
                  <c:v>0.10538825576706776</c:v>
                </c:pt>
                <c:pt idx="2">
                  <c:v>0.11459667093469911</c:v>
                </c:pt>
                <c:pt idx="4">
                  <c:v>0.14099999999999999</c:v>
                </c:pt>
                <c:pt idx="5">
                  <c:v>0.13600000000000001</c:v>
                </c:pt>
                <c:pt idx="6">
                  <c:v>0.14699999999999999</c:v>
                </c:pt>
              </c:numCache>
            </c:numRef>
          </c:val>
          <c:extLst>
            <c:ext xmlns:c16="http://schemas.microsoft.com/office/drawing/2014/chart" uri="{C3380CC4-5D6E-409C-BE32-E72D297353CC}">
              <c16:uniqueId val="{00000001-3F6A-4EEE-B1B8-9776D5F9E641}"/>
            </c:ext>
          </c:extLst>
        </c:ser>
        <c:dLbls>
          <c:dLblPos val="ctr"/>
          <c:showLegendKey val="0"/>
          <c:showVal val="1"/>
          <c:showCatName val="0"/>
          <c:showSerName val="0"/>
          <c:showPercent val="0"/>
          <c:showBubbleSize val="0"/>
        </c:dLbls>
        <c:gapWidth val="20"/>
        <c:overlap val="100"/>
        <c:axId val="144428416"/>
        <c:axId val="144434304"/>
      </c:barChart>
      <c:catAx>
        <c:axId val="144428416"/>
        <c:scaling>
          <c:orientation val="minMax"/>
        </c:scaling>
        <c:delete val="0"/>
        <c:axPos val="b"/>
        <c:numFmt formatCode="General" sourceLinked="0"/>
        <c:majorTickMark val="out"/>
        <c:minorTickMark val="none"/>
        <c:tickLblPos val="nextTo"/>
        <c:crossAx val="144434304"/>
        <c:crosses val="autoZero"/>
        <c:auto val="1"/>
        <c:lblAlgn val="ctr"/>
        <c:lblOffset val="100"/>
        <c:noMultiLvlLbl val="0"/>
      </c:catAx>
      <c:valAx>
        <c:axId val="144434304"/>
        <c:scaling>
          <c:orientation val="minMax"/>
          <c:max val="1"/>
          <c:min val="0"/>
        </c:scaling>
        <c:delete val="0"/>
        <c:axPos val="l"/>
        <c:majorGridlines/>
        <c:numFmt formatCode="0%" sourceLinked="1"/>
        <c:majorTickMark val="out"/>
        <c:minorTickMark val="none"/>
        <c:tickLblPos val="nextTo"/>
        <c:crossAx val="144428416"/>
        <c:crosses val="autoZero"/>
        <c:crossBetween val="between"/>
      </c:valAx>
    </c:plotArea>
    <c:legend>
      <c:legendPos val="r"/>
      <c:layout>
        <c:manualLayout>
          <c:xMode val="edge"/>
          <c:yMode val="edge"/>
          <c:x val="0.86678683536338097"/>
          <c:y val="0.41441502177698497"/>
          <c:w val="0.13161220395936485"/>
          <c:h val="0.1917390997145598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5"/>
          <c:order val="0"/>
          <c:tx>
            <c:strRef>
              <c:f>Sheet1!$G$1</c:f>
              <c:strCache>
                <c:ptCount val="1"/>
                <c:pt idx="0">
                  <c:v>White                                  </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2010 PhD</c:v>
                </c:pt>
                <c:pt idx="1">
                  <c:v>2010 DNP</c:v>
                </c:pt>
                <c:pt idx="3">
                  <c:v>2016 PhD</c:v>
                </c:pt>
                <c:pt idx="4">
                  <c:v>2016 DNP</c:v>
                </c:pt>
              </c:strCache>
            </c:strRef>
          </c:cat>
          <c:val>
            <c:numRef>
              <c:f>Sheet1!$G$2:$G$6</c:f>
              <c:numCache>
                <c:formatCode>0.0%</c:formatCode>
                <c:ptCount val="5"/>
                <c:pt idx="0">
                  <c:v>0.68233082706766912</c:v>
                </c:pt>
                <c:pt idx="1">
                  <c:v>0.765990639625585</c:v>
                </c:pt>
                <c:pt idx="3">
                  <c:v>0.60802069857697283</c:v>
                </c:pt>
                <c:pt idx="4">
                  <c:v>0.67826982492276</c:v>
                </c:pt>
              </c:numCache>
            </c:numRef>
          </c:val>
          <c:extLst>
            <c:ext xmlns:c16="http://schemas.microsoft.com/office/drawing/2014/chart" uri="{C3380CC4-5D6E-409C-BE32-E72D297353CC}">
              <c16:uniqueId val="{00000000-90FB-4F80-BFCF-5922AE704F16}"/>
            </c:ext>
          </c:extLst>
        </c:ser>
        <c:ser>
          <c:idx val="4"/>
          <c:order val="1"/>
          <c:tx>
            <c:strRef>
              <c:f>Sheet1!$F$1</c:f>
              <c:strCache>
                <c:ptCount val="1"/>
                <c:pt idx="0">
                  <c:v>Black or African American              </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2010 PhD</c:v>
                </c:pt>
                <c:pt idx="1">
                  <c:v>2010 DNP</c:v>
                </c:pt>
                <c:pt idx="3">
                  <c:v>2016 PhD</c:v>
                </c:pt>
                <c:pt idx="4">
                  <c:v>2016 DNP</c:v>
                </c:pt>
              </c:strCache>
            </c:strRef>
          </c:cat>
          <c:val>
            <c:numRef>
              <c:f>Sheet1!$F$2:$F$6</c:f>
              <c:numCache>
                <c:formatCode>0.0%</c:formatCode>
                <c:ptCount val="5"/>
                <c:pt idx="0">
                  <c:v>9.7744360902255634E-2</c:v>
                </c:pt>
                <c:pt idx="1">
                  <c:v>0.10842433697347893</c:v>
                </c:pt>
                <c:pt idx="3">
                  <c:v>0.11642949547218628</c:v>
                </c:pt>
                <c:pt idx="4">
                  <c:v>0.13058702368692071</c:v>
                </c:pt>
              </c:numCache>
            </c:numRef>
          </c:val>
          <c:extLst>
            <c:ext xmlns:c16="http://schemas.microsoft.com/office/drawing/2014/chart" uri="{C3380CC4-5D6E-409C-BE32-E72D297353CC}">
              <c16:uniqueId val="{00000001-90FB-4F80-BFCF-5922AE704F16}"/>
            </c:ext>
          </c:extLst>
        </c:ser>
        <c:ser>
          <c:idx val="2"/>
          <c:order val="2"/>
          <c:tx>
            <c:strRef>
              <c:f>Sheet1!$D$1</c:f>
              <c:strCache>
                <c:ptCount val="1"/>
                <c:pt idx="0">
                  <c:v>Asian                                  </c:v>
                </c:pt>
              </c:strCache>
            </c:strRef>
          </c:tx>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90FB-4F80-BFCF-5922AE704F1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2010 PhD</c:v>
                </c:pt>
                <c:pt idx="1">
                  <c:v>2010 DNP</c:v>
                </c:pt>
                <c:pt idx="3">
                  <c:v>2016 PhD</c:v>
                </c:pt>
                <c:pt idx="4">
                  <c:v>2016 DNP</c:v>
                </c:pt>
              </c:strCache>
            </c:strRef>
          </c:cat>
          <c:val>
            <c:numRef>
              <c:f>Sheet1!$D$2:$D$6</c:f>
              <c:numCache>
                <c:formatCode>0.0%</c:formatCode>
                <c:ptCount val="5"/>
                <c:pt idx="0">
                  <c:v>4.3233082706766915E-2</c:v>
                </c:pt>
                <c:pt idx="1">
                  <c:v>4.6801872074882997E-3</c:v>
                </c:pt>
                <c:pt idx="3">
                  <c:v>6.4683053040103494E-2</c:v>
                </c:pt>
                <c:pt idx="4">
                  <c:v>5.1699279093717819E-2</c:v>
                </c:pt>
              </c:numCache>
            </c:numRef>
          </c:val>
          <c:extLst>
            <c:ext xmlns:c16="http://schemas.microsoft.com/office/drawing/2014/chart" uri="{C3380CC4-5D6E-409C-BE32-E72D297353CC}">
              <c16:uniqueId val="{00000003-90FB-4F80-BFCF-5922AE704F16}"/>
            </c:ext>
          </c:extLst>
        </c:ser>
        <c:ser>
          <c:idx val="3"/>
          <c:order val="3"/>
          <c:tx>
            <c:strRef>
              <c:f>Sheet1!$E$1</c:f>
              <c:strCache>
                <c:ptCount val="1"/>
                <c:pt idx="0">
                  <c:v>Hispanic or Latino                     </c:v>
                </c:pt>
              </c:strCache>
            </c:strRef>
          </c:tx>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90FB-4F80-BFCF-5922AE704F16}"/>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2010 PhD</c:v>
                </c:pt>
                <c:pt idx="1">
                  <c:v>2010 DNP</c:v>
                </c:pt>
                <c:pt idx="3">
                  <c:v>2016 PhD</c:v>
                </c:pt>
                <c:pt idx="4">
                  <c:v>2016 DNP</c:v>
                </c:pt>
              </c:strCache>
            </c:strRef>
          </c:cat>
          <c:val>
            <c:numRef>
              <c:f>Sheet1!$E$2:$E$6</c:f>
              <c:numCache>
                <c:formatCode>0.0%</c:formatCode>
                <c:ptCount val="5"/>
                <c:pt idx="0">
                  <c:v>2.4436090225563908E-2</c:v>
                </c:pt>
                <c:pt idx="1">
                  <c:v>3.6661466458658344E-2</c:v>
                </c:pt>
                <c:pt idx="3">
                  <c:v>5.1746442432082797E-2</c:v>
                </c:pt>
                <c:pt idx="4">
                  <c:v>4.1194644696189497E-2</c:v>
                </c:pt>
              </c:numCache>
            </c:numRef>
          </c:val>
          <c:extLst>
            <c:ext xmlns:c16="http://schemas.microsoft.com/office/drawing/2014/chart" uri="{C3380CC4-5D6E-409C-BE32-E72D297353CC}">
              <c16:uniqueId val="{00000005-90FB-4F80-BFCF-5922AE704F16}"/>
            </c:ext>
          </c:extLst>
        </c:ser>
        <c:ser>
          <c:idx val="0"/>
          <c:order val="4"/>
          <c:tx>
            <c:strRef>
              <c:f>Sheet1!$B$1</c:f>
              <c:strCache>
                <c:ptCount val="1"/>
                <c:pt idx="0">
                  <c:v>Native Hawaiian or Other Pacific Islander</c:v>
                </c:pt>
              </c:strCache>
            </c:strRef>
          </c:tx>
          <c:invertIfNegative val="0"/>
          <c:cat>
            <c:strRef>
              <c:f>Sheet1!$A$2:$A$6</c:f>
              <c:strCache>
                <c:ptCount val="5"/>
                <c:pt idx="0">
                  <c:v>2010 PhD</c:v>
                </c:pt>
                <c:pt idx="1">
                  <c:v>2010 DNP</c:v>
                </c:pt>
                <c:pt idx="3">
                  <c:v>2016 PhD</c:v>
                </c:pt>
                <c:pt idx="4">
                  <c:v>2016 DNP</c:v>
                </c:pt>
              </c:strCache>
            </c:strRef>
          </c:cat>
          <c:val>
            <c:numRef>
              <c:f>Sheet1!$B$2:$B$6</c:f>
              <c:numCache>
                <c:formatCode>0.0%</c:formatCode>
                <c:ptCount val="5"/>
                <c:pt idx="0">
                  <c:v>1.8796992481203006E-3</c:v>
                </c:pt>
                <c:pt idx="1">
                  <c:v>3.9001560062402497E-3</c:v>
                </c:pt>
                <c:pt idx="3">
                  <c:v>2.5873221216041399E-3</c:v>
                </c:pt>
                <c:pt idx="4">
                  <c:v>3.9134912461380022E-3</c:v>
                </c:pt>
              </c:numCache>
            </c:numRef>
          </c:val>
          <c:extLst>
            <c:ext xmlns:c16="http://schemas.microsoft.com/office/drawing/2014/chart" uri="{C3380CC4-5D6E-409C-BE32-E72D297353CC}">
              <c16:uniqueId val="{00000006-90FB-4F80-BFCF-5922AE704F16}"/>
            </c:ext>
          </c:extLst>
        </c:ser>
        <c:ser>
          <c:idx val="1"/>
          <c:order val="5"/>
          <c:tx>
            <c:strRef>
              <c:f>Sheet1!$C$1</c:f>
              <c:strCache>
                <c:ptCount val="1"/>
                <c:pt idx="0">
                  <c:v>American Indian or Alaskan Native      </c:v>
                </c:pt>
              </c:strCache>
            </c:strRef>
          </c:tx>
          <c:invertIfNegative val="0"/>
          <c:cat>
            <c:strRef>
              <c:f>Sheet1!$A$2:$A$6</c:f>
              <c:strCache>
                <c:ptCount val="5"/>
                <c:pt idx="0">
                  <c:v>2010 PhD</c:v>
                </c:pt>
                <c:pt idx="1">
                  <c:v>2010 DNP</c:v>
                </c:pt>
                <c:pt idx="3">
                  <c:v>2016 PhD</c:v>
                </c:pt>
                <c:pt idx="4">
                  <c:v>2016 DNP</c:v>
                </c:pt>
              </c:strCache>
            </c:strRef>
          </c:cat>
          <c:val>
            <c:numRef>
              <c:f>Sheet1!$C$2:$C$6</c:f>
              <c:numCache>
                <c:formatCode>0.0%</c:formatCode>
                <c:ptCount val="5"/>
                <c:pt idx="0">
                  <c:v>7.5187969924812026E-3</c:v>
                </c:pt>
                <c:pt idx="1">
                  <c:v>7.0202808112324495E-3</c:v>
                </c:pt>
                <c:pt idx="3">
                  <c:v>1.034928848641656E-2</c:v>
                </c:pt>
                <c:pt idx="4">
                  <c:v>7.0030895983522138E-3</c:v>
                </c:pt>
              </c:numCache>
            </c:numRef>
          </c:val>
          <c:extLst>
            <c:ext xmlns:c16="http://schemas.microsoft.com/office/drawing/2014/chart" uri="{C3380CC4-5D6E-409C-BE32-E72D297353CC}">
              <c16:uniqueId val="{00000007-90FB-4F80-BFCF-5922AE704F16}"/>
            </c:ext>
          </c:extLst>
        </c:ser>
        <c:ser>
          <c:idx val="6"/>
          <c:order val="6"/>
          <c:tx>
            <c:strRef>
              <c:f>Sheet1!$H$1</c:f>
              <c:strCache>
                <c:ptCount val="1"/>
                <c:pt idx="0">
                  <c:v>Two or more races*</c:v>
                </c:pt>
              </c:strCache>
            </c:strRef>
          </c:tx>
          <c:invertIfNegative val="0"/>
          <c:cat>
            <c:strRef>
              <c:f>Sheet1!$A$2:$A$6</c:f>
              <c:strCache>
                <c:ptCount val="5"/>
                <c:pt idx="0">
                  <c:v>2010 PhD</c:v>
                </c:pt>
                <c:pt idx="1">
                  <c:v>2010 DNP</c:v>
                </c:pt>
                <c:pt idx="3">
                  <c:v>2016 PhD</c:v>
                </c:pt>
                <c:pt idx="4">
                  <c:v>2016 DNP</c:v>
                </c:pt>
              </c:strCache>
            </c:strRef>
          </c:cat>
          <c:val>
            <c:numRef>
              <c:f>Sheet1!$H$2:$H$6</c:f>
              <c:numCache>
                <c:formatCode>0.0%</c:formatCode>
                <c:ptCount val="5"/>
                <c:pt idx="0">
                  <c:v>0</c:v>
                </c:pt>
                <c:pt idx="1">
                  <c:v>0</c:v>
                </c:pt>
                <c:pt idx="3">
                  <c:v>1.4230271668822769E-2</c:v>
                </c:pt>
                <c:pt idx="4">
                  <c:v>1.3388259526261586E-2</c:v>
                </c:pt>
              </c:numCache>
            </c:numRef>
          </c:val>
          <c:extLst>
            <c:ext xmlns:c16="http://schemas.microsoft.com/office/drawing/2014/chart" uri="{C3380CC4-5D6E-409C-BE32-E72D297353CC}">
              <c16:uniqueId val="{00000008-90FB-4F80-BFCF-5922AE704F16}"/>
            </c:ext>
          </c:extLst>
        </c:ser>
        <c:ser>
          <c:idx val="7"/>
          <c:order val="7"/>
          <c:tx>
            <c:strRef>
              <c:f>Sheet1!$I$1</c:f>
              <c:strCache>
                <c:ptCount val="1"/>
                <c:pt idx="0">
                  <c:v>Non-U.S. Residents (International)     </c:v>
                </c:pt>
              </c:strCache>
            </c:strRef>
          </c:tx>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0FB-4F80-BFCF-5922AE704F16}"/>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0FB-4F80-BFCF-5922AE704F1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2010 PhD</c:v>
                </c:pt>
                <c:pt idx="1">
                  <c:v>2010 DNP</c:v>
                </c:pt>
                <c:pt idx="3">
                  <c:v>2016 PhD</c:v>
                </c:pt>
                <c:pt idx="4">
                  <c:v>2016 DNP</c:v>
                </c:pt>
              </c:strCache>
            </c:strRef>
          </c:cat>
          <c:val>
            <c:numRef>
              <c:f>Sheet1!$I$2:$I$6</c:f>
              <c:numCache>
                <c:formatCode>0.0%</c:formatCode>
                <c:ptCount val="5"/>
                <c:pt idx="0">
                  <c:v>9.9624060150375934E-2</c:v>
                </c:pt>
                <c:pt idx="1">
                  <c:v>3.9001560062402497E-3</c:v>
                </c:pt>
                <c:pt idx="3">
                  <c:v>7.7619663648124185E-2</c:v>
                </c:pt>
                <c:pt idx="4">
                  <c:v>8.6508753861997932E-3</c:v>
                </c:pt>
              </c:numCache>
            </c:numRef>
          </c:val>
          <c:extLst>
            <c:ext xmlns:c16="http://schemas.microsoft.com/office/drawing/2014/chart" uri="{C3380CC4-5D6E-409C-BE32-E72D297353CC}">
              <c16:uniqueId val="{0000000B-90FB-4F80-BFCF-5922AE704F16}"/>
            </c:ext>
          </c:extLst>
        </c:ser>
        <c:ser>
          <c:idx val="8"/>
          <c:order val="8"/>
          <c:tx>
            <c:strRef>
              <c:f>Sheet1!$J$1</c:f>
              <c:strCache>
                <c:ptCount val="1"/>
                <c:pt idx="0">
                  <c:v>Race/Ethnicity Unknown</c:v>
                </c:pt>
              </c:strCache>
            </c:strRef>
          </c:tx>
          <c:invertIfNegative val="0"/>
          <c:cat>
            <c:strRef>
              <c:f>Sheet1!$A$2:$A$6</c:f>
              <c:strCache>
                <c:ptCount val="5"/>
                <c:pt idx="0">
                  <c:v>2010 PhD</c:v>
                </c:pt>
                <c:pt idx="1">
                  <c:v>2010 DNP</c:v>
                </c:pt>
                <c:pt idx="3">
                  <c:v>2016 PhD</c:v>
                </c:pt>
                <c:pt idx="4">
                  <c:v>2016 DNP</c:v>
                </c:pt>
              </c:strCache>
            </c:strRef>
          </c:cat>
          <c:val>
            <c:numRef>
              <c:f>Sheet1!$J$2:$J$6</c:f>
              <c:numCache>
                <c:formatCode>0.0%</c:formatCode>
                <c:ptCount val="5"/>
                <c:pt idx="0">
                  <c:v>4.3233082706766915E-2</c:v>
                </c:pt>
                <c:pt idx="1">
                  <c:v>6.9422776911076442E-2</c:v>
                </c:pt>
                <c:pt idx="3">
                  <c:v>5.4333764553686936E-2</c:v>
                </c:pt>
                <c:pt idx="4">
                  <c:v>6.5293511843460356E-2</c:v>
                </c:pt>
              </c:numCache>
            </c:numRef>
          </c:val>
          <c:extLst>
            <c:ext xmlns:c16="http://schemas.microsoft.com/office/drawing/2014/chart" uri="{C3380CC4-5D6E-409C-BE32-E72D297353CC}">
              <c16:uniqueId val="{0000000C-90FB-4F80-BFCF-5922AE704F16}"/>
            </c:ext>
          </c:extLst>
        </c:ser>
        <c:dLbls>
          <c:showLegendKey val="0"/>
          <c:showVal val="0"/>
          <c:showCatName val="0"/>
          <c:showSerName val="0"/>
          <c:showPercent val="0"/>
          <c:showBubbleSize val="0"/>
        </c:dLbls>
        <c:gapWidth val="20"/>
        <c:overlap val="100"/>
        <c:axId val="150812928"/>
        <c:axId val="150822912"/>
      </c:barChart>
      <c:catAx>
        <c:axId val="150812928"/>
        <c:scaling>
          <c:orientation val="minMax"/>
        </c:scaling>
        <c:delete val="0"/>
        <c:axPos val="b"/>
        <c:numFmt formatCode="General" sourceLinked="0"/>
        <c:majorTickMark val="out"/>
        <c:minorTickMark val="none"/>
        <c:tickLblPos val="nextTo"/>
        <c:crossAx val="150822912"/>
        <c:crosses val="autoZero"/>
        <c:auto val="1"/>
        <c:lblAlgn val="ctr"/>
        <c:lblOffset val="100"/>
        <c:noMultiLvlLbl val="0"/>
      </c:catAx>
      <c:valAx>
        <c:axId val="150822912"/>
        <c:scaling>
          <c:orientation val="minMax"/>
        </c:scaling>
        <c:delete val="0"/>
        <c:axPos val="l"/>
        <c:majorGridlines/>
        <c:numFmt formatCode="0%" sourceLinked="1"/>
        <c:majorTickMark val="out"/>
        <c:minorTickMark val="none"/>
        <c:tickLblPos val="nextTo"/>
        <c:crossAx val="150812928"/>
        <c:crosses val="autoZero"/>
        <c:crossBetween val="between"/>
      </c:valAx>
    </c:plotArea>
    <c:legend>
      <c:legendPos val="r"/>
      <c:layout>
        <c:manualLayout>
          <c:xMode val="edge"/>
          <c:yMode val="edge"/>
          <c:x val="0.65225810461130884"/>
          <c:y val="5.4451471629385739E-2"/>
          <c:w val="0.33813613132516557"/>
          <c:h val="0.9450913868091782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013019FD-40CD-2545-8FDF-E62C9A7FB37F}" type="datetimeFigureOut">
              <a:rPr lang="en-US" smtClean="0"/>
              <a:pPr/>
              <a:t>4/5/2018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C37A9F9E-9FA5-D841-9AE7-AC208B62216C}" type="slidenum">
              <a:rPr lang="en-US" smtClean="0"/>
              <a:pPr/>
              <a:t>‹#›</a:t>
            </a:fld>
            <a:endParaRPr lang="en-US"/>
          </a:p>
        </p:txBody>
      </p:sp>
    </p:spTree>
    <p:extLst>
      <p:ext uri="{BB962C8B-B14F-4D97-AF65-F5344CB8AC3E}">
        <p14:creationId xmlns:p14="http://schemas.microsoft.com/office/powerpoint/2010/main" val="3203151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BBCC3CF8-58C1-6444-878D-9129F112768A}" type="datetimeFigureOut">
              <a:rPr lang="en-US" smtClean="0"/>
              <a:pPr/>
              <a:t>4/5/2018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12DE9FDD-D40D-5344-A6B0-47E859038B84}" type="slidenum">
              <a:rPr lang="en-US" smtClean="0"/>
              <a:pPr/>
              <a:t>‹#›</a:t>
            </a:fld>
            <a:endParaRPr lang="en-US"/>
          </a:p>
        </p:txBody>
      </p:sp>
    </p:spTree>
    <p:extLst>
      <p:ext uri="{BB962C8B-B14F-4D97-AF65-F5344CB8AC3E}">
        <p14:creationId xmlns:p14="http://schemas.microsoft.com/office/powerpoint/2010/main" val="35043635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1</a:t>
            </a:fld>
            <a:endParaRPr lang="en-US"/>
          </a:p>
        </p:txBody>
      </p:sp>
    </p:spTree>
    <p:extLst>
      <p:ext uri="{BB962C8B-B14F-4D97-AF65-F5344CB8AC3E}">
        <p14:creationId xmlns:p14="http://schemas.microsoft.com/office/powerpoint/2010/main" val="4150877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compare these data to the total US population. As you can see,</a:t>
            </a:r>
            <a:r>
              <a:rPr lang="en-US" baseline="0" dirty="0" smtClean="0"/>
              <a:t> the greatest degree of under-representation among our pre-licensure RN graduates is for Hispanic and Latinos – but there also is under-representation for African-Americans. It’s also worth noting that we do not have data on the diversity of new graduates by Asian sub-groups. Some state-level surveys include such data, including California, and these figures suggest that some Asian groups such as Filipinos are over-represented while others, such as Southeast Asians, are under-represented.</a:t>
            </a:r>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10</a:t>
            </a:fld>
            <a:endParaRPr lang="en-US"/>
          </a:p>
        </p:txBody>
      </p:sp>
    </p:spTree>
    <p:extLst>
      <p:ext uri="{BB962C8B-B14F-4D97-AF65-F5344CB8AC3E}">
        <p14:creationId xmlns:p14="http://schemas.microsoft.com/office/powerpoint/2010/main" val="627963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the gender diversity of pre-licensure graduates? This has improved slightly over time, going from 12.7% male in 2011 to 13.7% in 2015.</a:t>
            </a:r>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11</a:t>
            </a:fld>
            <a:endParaRPr lang="en-US"/>
          </a:p>
        </p:txBody>
      </p:sp>
    </p:spTree>
    <p:extLst>
      <p:ext uri="{BB962C8B-B14F-4D97-AF65-F5344CB8AC3E}">
        <p14:creationId xmlns:p14="http://schemas.microsoft.com/office/powerpoint/2010/main" val="1446260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compared with the total US population, men are woefully under-represented in nursing.</a:t>
            </a:r>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12</a:t>
            </a:fld>
            <a:endParaRPr lang="en-US"/>
          </a:p>
        </p:txBody>
      </p:sp>
    </p:spTree>
    <p:extLst>
      <p:ext uri="{BB962C8B-B14F-4D97-AF65-F5344CB8AC3E}">
        <p14:creationId xmlns:p14="http://schemas.microsoft.com/office/powerpoint/2010/main" val="3971792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source of data on the RN</a:t>
            </a:r>
            <a:r>
              <a:rPr lang="en-US" baseline="0" dirty="0" smtClean="0"/>
              <a:t> workforce is the American Community Survey. We use these data for multiple Dashboard indicators, and we’ve presented detailed information about these data in previous webinars.</a:t>
            </a:r>
          </a:p>
          <a:p>
            <a:r>
              <a:rPr lang="en-US" baseline="0" dirty="0" smtClean="0"/>
              <a:t>RNs are identified by their self-reported occupation in these data.</a:t>
            </a:r>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13</a:t>
            </a:fld>
            <a:endParaRPr lang="en-US"/>
          </a:p>
        </p:txBody>
      </p:sp>
    </p:spTree>
    <p:extLst>
      <p:ext uri="{BB962C8B-B14F-4D97-AF65-F5344CB8AC3E}">
        <p14:creationId xmlns:p14="http://schemas.microsoft.com/office/powerpoint/2010/main" val="407115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a:t>
            </a:r>
            <a:r>
              <a:rPr lang="en-US" baseline="0" dirty="0" smtClean="0"/>
              <a:t> overall diversity of the RN workforce from 2009 through 2015. As you can see, the diversity has been slowly improving, due to the increasing diversity of new graduates.</a:t>
            </a:r>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14</a:t>
            </a:fld>
            <a:endParaRPr lang="en-US"/>
          </a:p>
        </p:txBody>
      </p:sp>
    </p:spTree>
    <p:extLst>
      <p:ext uri="{BB962C8B-B14F-4D97-AF65-F5344CB8AC3E}">
        <p14:creationId xmlns:p14="http://schemas.microsoft.com/office/powerpoint/2010/main" val="4091798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compared with the US population, however, it’s easy to see that all non-white</a:t>
            </a:r>
            <a:r>
              <a:rPr lang="en-US" baseline="0" dirty="0" smtClean="0"/>
              <a:t> groups are under-represented in nursing.</a:t>
            </a:r>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15</a:t>
            </a:fld>
            <a:endParaRPr lang="en-US"/>
          </a:p>
        </p:txBody>
      </p:sp>
    </p:spTree>
    <p:extLst>
      <p:ext uri="{BB962C8B-B14F-4D97-AF65-F5344CB8AC3E}">
        <p14:creationId xmlns:p14="http://schemas.microsoft.com/office/powerpoint/2010/main" val="2290209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differences in the diversity of pre-licensure graduates by degree type? This is a secondary indicator we are tracking. Here, you can see the data from</a:t>
            </a:r>
            <a:r>
              <a:rPr lang="en-US" baseline="0" dirty="0" smtClean="0"/>
              <a:t> 2009 and 2015. </a:t>
            </a:r>
          </a:p>
          <a:p>
            <a:r>
              <a:rPr lang="en-US" baseline="0" dirty="0" smtClean="0"/>
              <a:t>In both years, there is a similar share of white nurses among associate and bachelor’s graduates, but a lower share among entry-level master’s program graduates. Note that the total US population is 61.6% White, so in master’s programs, Whites are slightly under-represented.</a:t>
            </a:r>
          </a:p>
          <a:p>
            <a:r>
              <a:rPr lang="en-US" baseline="0" dirty="0" smtClean="0"/>
              <a:t>There are more African-American graduates in AD programs than BSN and master’s programs.</a:t>
            </a:r>
          </a:p>
          <a:p>
            <a:r>
              <a:rPr lang="en-US" baseline="0" dirty="0" smtClean="0"/>
              <a:t>Asians are a greater share of master’s graduates, accounting for 13.1% in 2015, and also are more often found among bachelor’s graduates than associate degree graduates.</a:t>
            </a:r>
          </a:p>
          <a:p>
            <a:r>
              <a:rPr lang="en-US" baseline="0" dirty="0" smtClean="0"/>
              <a:t>Hispanic and Latino nurses are more often graduating from associate degree programs. </a:t>
            </a:r>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16</a:t>
            </a:fld>
            <a:endParaRPr lang="en-US"/>
          </a:p>
        </p:txBody>
      </p:sp>
    </p:spTree>
    <p:extLst>
      <p:ext uri="{BB962C8B-B14F-4D97-AF65-F5344CB8AC3E}">
        <p14:creationId xmlns:p14="http://schemas.microsoft.com/office/powerpoint/2010/main" val="2297308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very little difference in the gender mix of pre-licensure graduates by degree type. Men are slightly</a:t>
            </a:r>
            <a:r>
              <a:rPr lang="en-US" baseline="0" dirty="0" smtClean="0"/>
              <a:t> better represented in associate degree programs, but the difference is not large.</a:t>
            </a:r>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17</a:t>
            </a:fld>
            <a:endParaRPr lang="en-US"/>
          </a:p>
        </p:txBody>
      </p:sp>
    </p:spTree>
    <p:extLst>
      <p:ext uri="{BB962C8B-B14F-4D97-AF65-F5344CB8AC3E}">
        <p14:creationId xmlns:p14="http://schemas.microsoft.com/office/powerpoint/2010/main" val="42029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doctoral graduates?</a:t>
            </a:r>
          </a:p>
          <a:p>
            <a:r>
              <a:rPr lang="en-US" dirty="0" smtClean="0"/>
              <a:t>Doctoral graduates have become</a:t>
            </a:r>
            <a:r>
              <a:rPr lang="en-US" baseline="0" dirty="0" smtClean="0"/>
              <a:t> somewhat more diverse, and diversity is greater for PhD graduates than for DNP graduates. In 2015, Blacks were well-represented in both PhD and DNP programs, with slightly over 12% of graduates – they comprise 12.4% of the total US population.</a:t>
            </a:r>
          </a:p>
          <a:p>
            <a:r>
              <a:rPr lang="en-US" baseline="0" dirty="0" smtClean="0"/>
              <a:t>Asians are slightly over-represented in PhD programs and under-represented in DNP programs – they are 5.4% of the total US population.</a:t>
            </a:r>
          </a:p>
          <a:p>
            <a:r>
              <a:rPr lang="en-US" baseline="0" dirty="0" smtClean="0"/>
              <a:t>Hispanic and Latino nurses are greatly under-represented in doctoral education.</a:t>
            </a:r>
          </a:p>
          <a:p>
            <a:r>
              <a:rPr lang="en-US" baseline="0" dirty="0" smtClean="0"/>
              <a:t>It’s worth noting that about 7% of graduates from our PhD programs are international students. Our doctoral programs are preparing not only our own faculty and nurse leaders, but those for around the world.</a:t>
            </a:r>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18</a:t>
            </a:fld>
            <a:endParaRPr lang="en-US"/>
          </a:p>
        </p:txBody>
      </p:sp>
    </p:spTree>
    <p:extLst>
      <p:ext uri="{BB962C8B-B14F-4D97-AF65-F5344CB8AC3E}">
        <p14:creationId xmlns:p14="http://schemas.microsoft.com/office/powerpoint/2010/main" val="457175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Gender diversity in doctoral programs is lower than among</a:t>
            </a:r>
            <a:r>
              <a:rPr lang="en-US" baseline="0" dirty="0" smtClean="0"/>
              <a:t> pre-licensure graduates overall. Only about 8% of PhD and 11% of DNP graduates are men.</a:t>
            </a:r>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19</a:t>
            </a:fld>
            <a:endParaRPr lang="en-US"/>
          </a:p>
        </p:txBody>
      </p:sp>
    </p:spTree>
    <p:extLst>
      <p:ext uri="{BB962C8B-B14F-4D97-AF65-F5344CB8AC3E}">
        <p14:creationId xmlns:p14="http://schemas.microsoft.com/office/powerpoint/2010/main" val="206603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u="sng" dirty="0" smtClean="0"/>
              <a:t>Director</a:t>
            </a:r>
            <a:r>
              <a:rPr lang="en-US" b="1" u="sng" baseline="0" dirty="0" smtClean="0"/>
              <a:t> Lead</a:t>
            </a:r>
            <a:r>
              <a:rPr lang="en-US" b="1" u="sng" dirty="0" smtClean="0"/>
              <a:t>– </a:t>
            </a:r>
            <a:r>
              <a:rPr lang="en-US" b="1" u="sng" dirty="0"/>
              <a:t>Welcome &amp; Intro – 5 Minutes</a:t>
            </a:r>
          </a:p>
          <a:p>
            <a:endParaRPr lang="en-US" b="1" u="sng" dirty="0"/>
          </a:p>
          <a:p>
            <a:r>
              <a:rPr lang="en-US" dirty="0"/>
              <a:t>Good afternoon and welcome. Thank you all for taking time to join us for today’s </a:t>
            </a:r>
            <a:r>
              <a:rPr lang="en-US" dirty="0" smtClean="0"/>
              <a:t>webinar,</a:t>
            </a:r>
            <a:r>
              <a:rPr lang="en-US" baseline="0" dirty="0" smtClean="0"/>
              <a:t> State and County Health and Diversity Measures:  Are we/you moving the needle?</a:t>
            </a:r>
            <a:endParaRPr lang="en-US" dirty="0"/>
          </a:p>
          <a:p>
            <a:endParaRPr lang="en-US" dirty="0" smtClean="0"/>
          </a:p>
          <a:p>
            <a:pPr marL="171450" indent="-171450">
              <a:buFont typeface="Arial" panose="020B0604020202020204" pitchFamily="34" charset="0"/>
              <a:buChar char="•"/>
            </a:pPr>
            <a:r>
              <a:rPr lang="en-US" dirty="0" smtClean="0"/>
              <a:t>Discuss </a:t>
            </a:r>
            <a:r>
              <a:rPr lang="en-US" i="1" dirty="0" smtClean="0"/>
              <a:t>Campaign</a:t>
            </a:r>
            <a:r>
              <a:rPr lang="en-US" dirty="0" smtClean="0"/>
              <a:t> dashboard measures around diversity in nursing and how they fit within RWJF’s Culture of Health framework.</a:t>
            </a:r>
          </a:p>
          <a:p>
            <a:pPr marL="171450" indent="-171450">
              <a:buFont typeface="Arial" panose="020B0604020202020204" pitchFamily="34" charset="0"/>
              <a:buChar char="•"/>
            </a:pPr>
            <a:r>
              <a:rPr lang="en-US" dirty="0" smtClean="0"/>
              <a:t>Review the interactive County Health Rankings website to learn more about your state’s health and who your are serving.</a:t>
            </a:r>
          </a:p>
          <a:p>
            <a:pPr marL="171450" indent="-171450">
              <a:buFont typeface="Arial" panose="020B0604020202020204" pitchFamily="34" charset="0"/>
              <a:buChar char="•"/>
            </a:pPr>
            <a:r>
              <a:rPr lang="en-US" dirty="0" smtClean="0"/>
              <a:t>Discuss how this information and data can be used to engage new and existing stakeholders, and how Culture of Health concepts can be used in sustainability efforts.</a:t>
            </a:r>
          </a:p>
          <a:p>
            <a:endParaRPr lang="en-US" dirty="0" smtClean="0"/>
          </a:p>
          <a:p>
            <a:r>
              <a:rPr lang="en-US" dirty="0" smtClean="0"/>
              <a:t>Before </a:t>
            </a:r>
            <a:r>
              <a:rPr lang="en-US" dirty="0"/>
              <a:t>we go too much further, I want to mention that we are recording today’s webinar, so if you miss a section or would like to pass it on to a colleague, you can find the recording by going to www.campaignforaction.org/webinars</a:t>
            </a:r>
          </a:p>
          <a:p>
            <a:r>
              <a:rPr lang="en-US" dirty="0"/>
              <a:t>  </a:t>
            </a:r>
          </a:p>
          <a:p>
            <a:r>
              <a:rPr lang="en-US" dirty="0"/>
              <a:t>Also will be taking questions over the phone at the end of the webinar but you can type questions throughout the webinar using the chat function.   Be sure to send your question to “everyone”.  </a:t>
            </a:r>
          </a:p>
          <a:p>
            <a:endParaRPr lang="en-US" dirty="0"/>
          </a:p>
          <a:p>
            <a:endParaRPr lang="en-US" dirty="0"/>
          </a:p>
          <a:p>
            <a:endParaRPr lang="en-US" dirty="0"/>
          </a:p>
          <a:p>
            <a:r>
              <a:rPr lang="en-US" dirty="0"/>
              <a:t/>
            </a:r>
            <a:br>
              <a:rPr lang="en-US" dirty="0"/>
            </a:b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222190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Next</a:t>
            </a:r>
            <a:r>
              <a:rPr lang="en-US" sz="1600" baseline="0" dirty="0" smtClean="0"/>
              <a:t> we would like to discuss how we can take steps towards using both the culture of health framework and county health rankings model to enhance our current efforts around health promotion for our communities. </a:t>
            </a:r>
          </a:p>
          <a:p>
            <a:r>
              <a:rPr lang="en-US" sz="1600" baseline="0" dirty="0" smtClean="0"/>
              <a:t>As we increase our demographic diversity within our workforce, how else can we diversify to support a culture of health. As the county health rankings model illustrates, clinical care and health services explain just a portion of health and well-being</a:t>
            </a:r>
            <a:endParaRPr lang="en-US" sz="1600" kern="1200" dirty="0" smtClean="0">
              <a:solidFill>
                <a:schemeClr val="tx1"/>
              </a:solidFill>
              <a:effectLst/>
              <a:latin typeface="+mn-lt"/>
              <a:ea typeface="+mn-ea"/>
              <a:cs typeface="+mn-cs"/>
            </a:endParaRPr>
          </a:p>
          <a:p>
            <a:endParaRPr lang="en-US" sz="1600" kern="1200" dirty="0" smtClean="0">
              <a:solidFill>
                <a:schemeClr val="tx1"/>
              </a:solidFill>
              <a:effectLst/>
              <a:latin typeface="+mn-lt"/>
              <a:ea typeface="+mn-ea"/>
              <a:cs typeface="+mn-cs"/>
            </a:endParaRP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This</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Action Framework can help all of</a:t>
            </a:r>
            <a:r>
              <a:rPr lang="en-US" sz="1600" kern="1200" baseline="0" dirty="0" smtClean="0">
                <a:solidFill>
                  <a:schemeClr val="tx1"/>
                </a:solidFill>
                <a:effectLst/>
                <a:latin typeface="+mn-lt"/>
                <a:ea typeface="+mn-ea"/>
                <a:cs typeface="+mn-cs"/>
              </a:rPr>
              <a:t> you get started.  </a:t>
            </a:r>
            <a:r>
              <a:rPr lang="en-US" sz="1600" kern="1200" dirty="0" smtClean="0">
                <a:solidFill>
                  <a:schemeClr val="tx1"/>
                </a:solidFill>
                <a:effectLst/>
                <a:latin typeface="+mn-lt"/>
                <a:ea typeface="+mn-ea"/>
                <a:cs typeface="+mn-cs"/>
              </a:rPr>
              <a:t>RWJF developed the Framework with the help of the RAND Corporation. We want to catalyze a national movement toward improved health, well-being, and equity. The Framework is meant to broaden the discussion of what influences health and chart progress.</a:t>
            </a:r>
          </a:p>
          <a:p>
            <a:r>
              <a:rPr lang="en-US" sz="1600" kern="1200" dirty="0" smtClean="0">
                <a:solidFill>
                  <a:schemeClr val="tx1"/>
                </a:solidFill>
                <a:effectLst/>
                <a:latin typeface="+mn-lt"/>
                <a:ea typeface="+mn-ea"/>
                <a:cs typeface="+mn-cs"/>
              </a:rPr>
              <a:t> </a:t>
            </a:r>
          </a:p>
          <a:p>
            <a:r>
              <a:rPr lang="en-US" sz="1600" kern="1200" dirty="0" smtClean="0">
                <a:solidFill>
                  <a:schemeClr val="tx1"/>
                </a:solidFill>
                <a:effectLst/>
                <a:latin typeface="+mn-lt"/>
                <a:ea typeface="+mn-ea"/>
                <a:cs typeface="+mn-cs"/>
              </a:rPr>
              <a:t>The Action Framework addresses the interdependence of social, economic, physical, and environmental factors. It is intended to generate unprecedented collaboration and chart our nation’s progress toward building a Culture of Health. We want to improve health, well-being and equity for all.</a:t>
            </a:r>
          </a:p>
          <a:p>
            <a:r>
              <a:rPr lang="en-US" sz="1600" kern="1200" dirty="0" smtClean="0">
                <a:solidFill>
                  <a:schemeClr val="tx1"/>
                </a:solidFill>
                <a:effectLst/>
                <a:latin typeface="+mn-lt"/>
                <a:ea typeface="+mn-ea"/>
                <a:cs typeface="+mn-cs"/>
              </a:rPr>
              <a:t> </a:t>
            </a:r>
          </a:p>
          <a:p>
            <a:r>
              <a:rPr lang="en-US" sz="1600" kern="1200" dirty="0" smtClean="0">
                <a:solidFill>
                  <a:schemeClr val="tx1"/>
                </a:solidFill>
                <a:effectLst/>
                <a:latin typeface="+mn-lt"/>
                <a:ea typeface="+mn-ea"/>
                <a:cs typeface="+mn-cs"/>
              </a:rPr>
              <a:t>When we make health a shared value; foster cross-sector collaboration; create healthier, more equitable communities; and strengthen integration of health services and systems, we are more likely to see improved health, well-being, and equity.</a:t>
            </a:r>
          </a:p>
          <a:p>
            <a:r>
              <a:rPr lang="en-US" sz="1600" kern="1200" dirty="0" smtClean="0">
                <a:solidFill>
                  <a:schemeClr val="tx1"/>
                </a:solidFill>
                <a:effectLst/>
                <a:latin typeface="+mn-lt"/>
                <a:ea typeface="+mn-ea"/>
                <a:cs typeface="+mn-cs"/>
              </a:rPr>
              <a:t> </a:t>
            </a:r>
          </a:p>
          <a:p>
            <a:r>
              <a:rPr lang="en-US" sz="1600" kern="1200" dirty="0" smtClean="0">
                <a:solidFill>
                  <a:schemeClr val="tx1"/>
                </a:solidFill>
                <a:effectLst/>
                <a:latin typeface="+mn-lt"/>
                <a:ea typeface="+mn-ea"/>
                <a:cs typeface="+mn-cs"/>
              </a:rPr>
              <a:t>I’m going to share some examples of how Action Coalitions can use this framework to build a Culture of Health.</a:t>
            </a:r>
          </a:p>
          <a:p>
            <a:endParaRPr lang="en-US" sz="1600"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20</a:t>
            </a:fld>
            <a:endParaRPr lang="en-US"/>
          </a:p>
        </p:txBody>
      </p:sp>
    </p:spTree>
    <p:extLst>
      <p:ext uri="{BB962C8B-B14F-4D97-AF65-F5344CB8AC3E}">
        <p14:creationId xmlns:p14="http://schemas.microsoft.com/office/powerpoint/2010/main" val="1640423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21</a:t>
            </a:fld>
            <a:endParaRPr lang="en-US"/>
          </a:p>
        </p:txBody>
      </p:sp>
    </p:spTree>
    <p:extLst>
      <p:ext uri="{BB962C8B-B14F-4D97-AF65-F5344CB8AC3E}">
        <p14:creationId xmlns:p14="http://schemas.microsoft.com/office/powerpoint/2010/main" val="1781239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smtClean="0"/>
              <a:t>map from the </a:t>
            </a:r>
            <a:r>
              <a:rPr lang="en-US" b="0" i="1" baseline="0" dirty="0" smtClean="0"/>
              <a:t>Social Capital and Health Outcomes in Boston </a:t>
            </a:r>
            <a:r>
              <a:rPr lang="en-US" b="0" i="0" baseline="0" dirty="0" smtClean="0"/>
              <a:t>report, … </a:t>
            </a:r>
            <a:r>
              <a:rPr lang="en-US" b="1" i="0" baseline="0" dirty="0" smtClean="0"/>
              <a:t>life expectancy in the city ranges </a:t>
            </a:r>
            <a:r>
              <a:rPr lang="en-US" b="0" i="0" baseline="0" dirty="0" smtClean="0"/>
              <a:t>… low of 59 years, to a high of 92 years … </a:t>
            </a:r>
            <a:r>
              <a:rPr lang="en-US" b="1" i="0" baseline="0" dirty="0" smtClean="0"/>
              <a:t>average</a:t>
            </a:r>
            <a:r>
              <a:rPr lang="en-US" b="0" i="0" baseline="0" dirty="0" smtClean="0"/>
              <a:t> life expectancy at </a:t>
            </a:r>
            <a:r>
              <a:rPr lang="en-US" b="1" i="0" baseline="0" dirty="0" smtClean="0"/>
              <a:t>77.9 years</a:t>
            </a:r>
            <a:endParaRPr lang="en-US" b="0" i="0" baseline="0" dirty="0" smtClean="0"/>
          </a:p>
          <a:p>
            <a:endParaRPr lang="en-US" b="0" i="0" baseline="0" dirty="0" smtClean="0"/>
          </a:p>
          <a:p>
            <a:r>
              <a:rPr lang="en-US" b="0" baseline="0" dirty="0" smtClean="0"/>
              <a:t>Life expectancy … </a:t>
            </a:r>
            <a:r>
              <a:rPr lang="en-US" b="1" baseline="0" dirty="0" smtClean="0"/>
              <a:t>two darkest shades </a:t>
            </a:r>
            <a:r>
              <a:rPr lang="en-US" b="0" baseline="0" dirty="0" smtClean="0"/>
              <a:t>on the map </a:t>
            </a:r>
            <a:r>
              <a:rPr lang="en-US" b="1" baseline="0" dirty="0" smtClean="0"/>
              <a:t>falls below the average (59 – 76</a:t>
            </a:r>
            <a:r>
              <a:rPr lang="en-US" b="0" baseline="0" dirty="0" smtClean="0"/>
              <a:t>).  …Makes you wonder how bad is it in these relatively small geographic areas? </a:t>
            </a:r>
            <a:r>
              <a:rPr lang="en-US" b="1" baseline="0" dirty="0" smtClean="0"/>
              <a:t>What conditions can be so strong that they cut life expectancy short by almost 20 year </a:t>
            </a:r>
            <a:r>
              <a:rPr lang="en-US" b="0" baseline="0" dirty="0" smtClean="0"/>
              <a:t>compared to the average? … like </a:t>
            </a:r>
            <a:r>
              <a:rPr lang="en-US" b="1" baseline="0" dirty="0" smtClean="0"/>
              <a:t>losing an entire generation</a:t>
            </a:r>
            <a:r>
              <a:rPr lang="en-US" b="0" baseline="0" dirty="0" smtClean="0"/>
              <a:t>! Grandparents do not get to see their grandkids grow-up and children who grow up without elders in their life to help them develop.</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recent Globe series, </a:t>
            </a:r>
            <a:r>
              <a:rPr lang="en-US" sz="1200" b="1" i="1" kern="1200" dirty="0" smtClean="0">
                <a:solidFill>
                  <a:schemeClr val="tx1"/>
                </a:solidFill>
                <a:effectLst/>
                <a:latin typeface="+mn-lt"/>
                <a:ea typeface="+mn-ea"/>
                <a:cs typeface="+mn-cs"/>
              </a:rPr>
              <a:t>Color Line Persists, In Sickness as in Health, </a:t>
            </a:r>
            <a:r>
              <a:rPr lang="en-US" sz="1200" kern="1200" dirty="0" smtClean="0">
                <a:solidFill>
                  <a:schemeClr val="tx1"/>
                </a:solidFill>
                <a:effectLst/>
                <a:latin typeface="+mn-lt"/>
                <a:ea typeface="+mn-ea"/>
                <a:cs typeface="+mn-cs"/>
              </a:rPr>
              <a:t>examining issues of racism in Boston </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noted </a:t>
            </a:r>
            <a:r>
              <a:rPr lang="en-US" b="0" baseline="0" dirty="0" smtClean="0"/>
              <a:t> ‘certain </a:t>
            </a:r>
            <a:r>
              <a:rPr lang="en-US" b="1" baseline="0" dirty="0" smtClean="0"/>
              <a:t>patterns of segregation </a:t>
            </a:r>
            <a:r>
              <a:rPr lang="en-US" b="0" baseline="0" dirty="0" smtClean="0"/>
              <a:t>remain </a:t>
            </a:r>
            <a:r>
              <a:rPr lang="en-US" b="1" baseline="0" dirty="0" smtClean="0"/>
              <a:t>stubbornly entrenched</a:t>
            </a:r>
            <a:r>
              <a:rPr lang="en-US" b="0" baseline="0" dirty="0" smtClean="0"/>
              <a:t>, threatening to undermine the region’s mission of equitable care for everyone.” </a:t>
            </a:r>
            <a:r>
              <a:rPr lang="en-US" baseline="0" dirty="0" smtClean="0"/>
              <a:t>[next slide]</a:t>
            </a:r>
          </a:p>
          <a:p>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22</a:t>
            </a:fld>
            <a:endParaRPr lang="en-US"/>
          </a:p>
        </p:txBody>
      </p:sp>
    </p:spTree>
    <p:extLst>
      <p:ext uri="{BB962C8B-B14F-4D97-AF65-F5344CB8AC3E}">
        <p14:creationId xmlns:p14="http://schemas.microsoft.com/office/powerpoint/2010/main" val="431754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 </a:t>
            </a:r>
            <a:r>
              <a:rPr lang="en-US" b="1" dirty="0" smtClean="0"/>
              <a:t>distortion deliberate </a:t>
            </a:r>
            <a:r>
              <a:rPr lang="en-US" b="0" dirty="0" smtClean="0"/>
              <a:t>to view smaller area(s).</a:t>
            </a:r>
          </a:p>
          <a:p>
            <a:endParaRPr lang="en-US" dirty="0" smtClean="0"/>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 life expectancy </a:t>
            </a:r>
            <a:r>
              <a:rPr lang="en-US" sz="1200" b="1" i="0" u="none" strike="noStrike" kern="1200" baseline="0" dirty="0" smtClean="0">
                <a:solidFill>
                  <a:schemeClr val="tx1"/>
                </a:solidFill>
                <a:latin typeface="+mn-lt"/>
                <a:ea typeface="+mn-ea"/>
                <a:cs typeface="+mn-cs"/>
              </a:rPr>
              <a:t>varies by almost 33-years</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between census tracks </a:t>
            </a:r>
            <a:r>
              <a:rPr lang="en-US"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affluent Charles River Basin</a:t>
            </a:r>
            <a:r>
              <a:rPr lang="en-US" sz="1200" b="0" i="0" u="none" strike="noStrike" kern="1200" baseline="0" dirty="0" smtClean="0">
                <a:solidFill>
                  <a:schemeClr val="tx1"/>
                </a:solidFill>
                <a:latin typeface="+mn-lt"/>
                <a:ea typeface="+mn-ea"/>
                <a:cs typeface="+mn-cs"/>
              </a:rPr>
              <a:t>, … </a:t>
            </a:r>
            <a:r>
              <a:rPr lang="en-US" sz="1200" b="1" i="0" u="none" strike="noStrike" kern="1200" baseline="0" dirty="0" smtClean="0">
                <a:solidFill>
                  <a:schemeClr val="tx1"/>
                </a:solidFill>
                <a:latin typeface="+mn-lt"/>
                <a:ea typeface="+mn-ea"/>
                <a:cs typeface="+mn-cs"/>
              </a:rPr>
              <a:t>longest</a:t>
            </a:r>
            <a:r>
              <a:rPr lang="en-US" sz="1200" b="0" i="0" u="none" strike="noStrike" kern="1200" baseline="0" dirty="0" smtClean="0">
                <a:solidFill>
                  <a:schemeClr val="tx1"/>
                </a:solidFill>
                <a:latin typeface="+mn-lt"/>
                <a:ea typeface="+mn-ea"/>
                <a:cs typeface="+mn-cs"/>
              </a:rPr>
              <a:t> … </a:t>
            </a:r>
            <a:r>
              <a:rPr lang="en-US" sz="1200" b="1" i="0" u="none" strike="noStrike" kern="1200" baseline="0" dirty="0" smtClean="0">
                <a:solidFill>
                  <a:schemeClr val="tx1"/>
                </a:solidFill>
                <a:latin typeface="+mn-lt"/>
                <a:ea typeface="+mn-ea"/>
                <a:cs typeface="+mn-cs"/>
              </a:rPr>
              <a:t>at 91.9 </a:t>
            </a:r>
            <a:r>
              <a:rPr lang="en-US" sz="1200" b="0" i="0" u="none" strike="noStrike" kern="1200" baseline="0" dirty="0" smtClean="0">
                <a:solidFill>
                  <a:schemeClr val="tx1"/>
                </a:solidFill>
                <a:latin typeface="+mn-lt"/>
                <a:ea typeface="+mn-ea"/>
                <a:cs typeface="+mn-cs"/>
              </a:rPr>
              <a:t>years (between Massachusetts Avenue and Arlington Street, north of Commonwealth Avenue).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two economically depressed </a:t>
            </a:r>
            <a:r>
              <a:rPr lang="en-US" sz="1200" b="0" i="0" u="none" strike="noStrike" kern="1200" baseline="0" dirty="0" smtClean="0">
                <a:solidFill>
                  <a:schemeClr val="tx1"/>
                </a:solidFill>
                <a:latin typeface="+mn-lt"/>
                <a:ea typeface="+mn-ea"/>
                <a:cs typeface="+mn-cs"/>
              </a:rPr>
              <a:t>area(s) </a:t>
            </a:r>
            <a:r>
              <a:rPr lang="en-US" sz="1200" b="1" i="0" u="none" strike="noStrike" kern="1200" baseline="0" dirty="0" smtClean="0">
                <a:solidFill>
                  <a:schemeClr val="tx1"/>
                </a:solidFill>
                <a:latin typeface="+mn-lt"/>
                <a:ea typeface="+mn-ea"/>
                <a:cs typeface="+mn-cs"/>
              </a:rPr>
              <a:t>in Roxbury </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shortest life expectancy at 58.9 years</a:t>
            </a:r>
            <a:r>
              <a:rPr lang="en-US" sz="1200" b="0" i="0" u="none" strike="noStrike" kern="1200" baseline="0" dirty="0" smtClean="0">
                <a:solidFill>
                  <a:schemeClr val="tx1"/>
                </a:solidFill>
                <a:latin typeface="+mn-lt"/>
                <a:ea typeface="+mn-ea"/>
                <a:cs typeface="+mn-cs"/>
              </a:rPr>
              <a:t>, (between Massachusetts Avenue and Dudley Street and Shawmut Avenue and Albany Street).  … </a:t>
            </a:r>
            <a:r>
              <a:rPr lang="en-US" sz="1200" b="1" i="0" u="none" strike="noStrike" kern="1200" baseline="0" dirty="0" smtClean="0">
                <a:solidFill>
                  <a:schemeClr val="tx1"/>
                </a:solidFill>
                <a:latin typeface="+mn-lt"/>
                <a:ea typeface="+mn-ea"/>
                <a:cs typeface="+mn-cs"/>
              </a:rPr>
              <a:t>these two areas falls below countries such as Cambodia, Gambia, and Iraq.</a:t>
            </a:r>
            <a:r>
              <a:rPr lang="en-US" sz="1200" b="0" i="0" u="none" strike="noStrike" kern="1200" baseline="0" dirty="0" smtClean="0">
                <a:solidFill>
                  <a:schemeClr val="tx1"/>
                </a:solidFill>
                <a:latin typeface="+mn-lt"/>
                <a:ea typeface="+mn-ea"/>
                <a:cs typeface="+mn-cs"/>
              </a:rPr>
              <a:t> </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So </a:t>
            </a:r>
            <a:r>
              <a:rPr lang="en-US" sz="1200" b="1" i="0" u="none" strike="noStrike" kern="1200" baseline="0" dirty="0" smtClean="0">
                <a:solidFill>
                  <a:schemeClr val="tx1"/>
                </a:solidFill>
                <a:latin typeface="+mn-lt"/>
                <a:ea typeface="+mn-ea"/>
                <a:cs typeface="+mn-cs"/>
              </a:rPr>
              <a:t>why is this</a:t>
            </a:r>
            <a:r>
              <a:rPr lang="en-US" sz="1200" b="0" i="0" u="none" strike="noStrike" kern="1200" baseline="0" dirty="0" smtClean="0">
                <a:solidFill>
                  <a:schemeClr val="tx1"/>
                </a:solidFill>
                <a:latin typeface="+mn-lt"/>
                <a:ea typeface="+mn-ea"/>
                <a:cs typeface="+mn-cs"/>
              </a:rPr>
              <a:t>?  [next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23</a:t>
            </a:fld>
            <a:endParaRPr lang="en-US"/>
          </a:p>
        </p:txBody>
      </p:sp>
    </p:spTree>
    <p:extLst>
      <p:ext uri="{BB962C8B-B14F-4D97-AF65-F5344CB8AC3E}">
        <p14:creationId xmlns:p14="http://schemas.microsoft.com/office/powerpoint/2010/main" val="3302955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 background sense of the data, the Community Profile Reports, ….compare outcomes in Roxbury to City and State averages, … over 100 indicators of individual and community health … Wellness &amp; Prevention, Nutrition, Chronic Diseases, Mental Health and Disabilities for 351 cities and towns and 16 neighborhoods in Boston. </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b="0" dirty="0" smtClean="0"/>
              <a:t>… asked to </a:t>
            </a:r>
            <a:r>
              <a:rPr lang="en-US" b="1" dirty="0" smtClean="0"/>
              <a:t>review and compare …</a:t>
            </a:r>
            <a:r>
              <a:rPr lang="en-US" b="0" dirty="0" smtClean="0"/>
              <a:t>outcomes and </a:t>
            </a:r>
            <a:r>
              <a:rPr lang="en-US" b="1" dirty="0" smtClean="0"/>
              <a:t>establish top 3 priorities</a:t>
            </a:r>
            <a:r>
              <a:rPr lang="en-US" b="0" dirty="0" smtClean="0"/>
              <a:t>,  </a:t>
            </a:r>
            <a:r>
              <a:rPr lang="en-US" b="1" dirty="0" smtClean="0"/>
              <a:t>stakeholders identified diabetes, hypertension and obesity …</a:t>
            </a:r>
            <a:r>
              <a:rPr lang="en-US" b="0" dirty="0" smtClean="0"/>
              <a:t> address </a:t>
            </a:r>
            <a:r>
              <a:rPr lang="en-US" b="1" dirty="0" smtClean="0"/>
              <a:t>sooner rather than later</a:t>
            </a:r>
            <a:r>
              <a:rPr lang="en-US" b="0" dirty="0" smtClean="0"/>
              <a:t> … </a:t>
            </a:r>
            <a:r>
              <a:rPr lang="en-US" b="1" dirty="0" smtClean="0"/>
              <a:t>addressing obesity and its root causes </a:t>
            </a:r>
            <a:r>
              <a:rPr lang="en-US" b="0" dirty="0" smtClean="0"/>
              <a:t>would </a:t>
            </a:r>
            <a:r>
              <a:rPr lang="en-US" b="1" dirty="0" smtClean="0"/>
              <a:t>greatly benefit </a:t>
            </a:r>
            <a:r>
              <a:rPr lang="en-US" b="0" dirty="0" smtClean="0"/>
              <a:t>outcomes for other health conditions.</a:t>
            </a:r>
          </a:p>
          <a:p>
            <a:pPr marL="171450" indent="-171450">
              <a:buFont typeface="Arial" panose="020B0604020202020204" pitchFamily="34" charset="0"/>
              <a:buChar char="•"/>
            </a:pPr>
            <a:r>
              <a:rPr lang="en-US" b="0" dirty="0" smtClean="0"/>
              <a:t>to</a:t>
            </a:r>
            <a:r>
              <a:rPr lang="en-US" b="1" dirty="0" smtClean="0"/>
              <a:t>p 3</a:t>
            </a:r>
            <a:r>
              <a:rPr lang="en-US" b="0" dirty="0" smtClean="0"/>
              <a:t> </a:t>
            </a:r>
            <a:r>
              <a:rPr lang="en-US" b="1" dirty="0" smtClean="0"/>
              <a:t>followed by prostate cancer, congestive heart failure and poor mental health days</a:t>
            </a:r>
            <a:endParaRPr lang="en-US" dirty="0" smtClean="0"/>
          </a:p>
          <a:p>
            <a:r>
              <a:rPr lang="en-US" b="0" dirty="0" smtClean="0"/>
              <a:t>[If asked] </a:t>
            </a:r>
          </a:p>
          <a:p>
            <a:r>
              <a:rPr lang="en-US" b="1" dirty="0" smtClean="0"/>
              <a:t>Other areas of concern include</a:t>
            </a:r>
            <a:r>
              <a:rPr lang="en-US" dirty="0" smtClean="0"/>
              <a:t>: </a:t>
            </a:r>
          </a:p>
          <a:p>
            <a:pPr marL="628650" lvl="1" indent="-171450">
              <a:spcBef>
                <a:spcPts val="0"/>
              </a:spcBef>
              <a:buClrTx/>
              <a:buSzTx/>
              <a:buFont typeface="Arial" panose="020B0604020202020204" pitchFamily="34" charset="0"/>
              <a:buChar char="•"/>
              <a:defRPr/>
            </a:pPr>
            <a:r>
              <a:rPr lang="en-US" dirty="0" smtClean="0">
                <a:solidFill>
                  <a:schemeClr val="bg1"/>
                </a:solidFill>
              </a:rPr>
              <a:t>Lower levels of </a:t>
            </a:r>
            <a:r>
              <a:rPr lang="en-US" dirty="0" smtClean="0"/>
              <a:t>physical activity, poor overall health and lower rates of preventative vaccines</a:t>
            </a:r>
          </a:p>
          <a:p>
            <a:pPr marL="628650" lvl="1" indent="-171450">
              <a:spcBef>
                <a:spcPts val="0"/>
              </a:spcBef>
              <a:buClrTx/>
              <a:buSzTx/>
              <a:buFont typeface="Arial" panose="020B0604020202020204" pitchFamily="34" charset="0"/>
              <a:buChar char="•"/>
              <a:defRPr/>
            </a:pPr>
            <a:r>
              <a:rPr lang="en-US" dirty="0" smtClean="0"/>
              <a:t>Kidney disease.</a:t>
            </a:r>
            <a:endParaRPr lang="en-US" b="1" dirty="0" smtClean="0"/>
          </a:p>
          <a:p>
            <a:pPr marL="628650" lvl="1" indent="-171450">
              <a:spcBef>
                <a:spcPts val="0"/>
              </a:spcBef>
              <a:buClrTx/>
              <a:buSzTx/>
              <a:buFont typeface="Arial" panose="020B0604020202020204" pitchFamily="34" charset="0"/>
              <a:buChar char="•"/>
              <a:defRPr/>
            </a:pPr>
            <a:r>
              <a:rPr lang="en-US" dirty="0" smtClean="0"/>
              <a:t>Inadequate consumption of fruits and vegetables, tooth loss, smoking, poor mental health days and lack of emotional support</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Primary data sources used</a:t>
            </a:r>
            <a:r>
              <a:rPr lang="en-US" sz="1200" b="0" i="0" kern="1200" dirty="0" smtClean="0">
                <a:solidFill>
                  <a:schemeClr val="tx1"/>
                </a:solidFill>
                <a:effectLst/>
                <a:latin typeface="+mn-lt"/>
                <a:ea typeface="+mn-ea"/>
                <a:cs typeface="+mn-cs"/>
              </a:rPr>
              <a:t>: Census data, Behavioral Risk Factor Surveillance Survey (BRFSS) data, and Centers for Medicare and Medicaid Services (CMS) data.</a:t>
            </a:r>
            <a:endParaRPr lang="en-US" dirty="0" smtClean="0"/>
          </a:p>
          <a:p>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24</a:t>
            </a:fld>
            <a:endParaRPr lang="en-US"/>
          </a:p>
        </p:txBody>
      </p:sp>
    </p:spTree>
    <p:extLst>
      <p:ext uri="{BB962C8B-B14F-4D97-AF65-F5344CB8AC3E}">
        <p14:creationId xmlns:p14="http://schemas.microsoft.com/office/powerpoint/2010/main" val="462354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Knowing where you stand is important.  The Globe article that I referenced earlier noted </a:t>
            </a:r>
            <a:r>
              <a:rPr lang="en-US" sz="1200" b="1" kern="1200" dirty="0" smtClean="0">
                <a:solidFill>
                  <a:schemeClr val="tx1"/>
                </a:solidFill>
                <a:effectLst/>
                <a:latin typeface="+mn-lt"/>
                <a:ea typeface="+mn-ea"/>
                <a:cs typeface="+mn-cs"/>
              </a:rPr>
              <a:t>that black people suffer far worse health overall than whites because of poverty and environmental reasons</a:t>
            </a:r>
            <a:r>
              <a:rPr lang="en-US" sz="1200" kern="1200" dirty="0" smtClean="0">
                <a:solidFill>
                  <a:schemeClr val="tx1"/>
                </a:solidFill>
                <a:effectLst/>
                <a:latin typeface="+mn-lt"/>
                <a:ea typeface="+mn-ea"/>
                <a:cs typeface="+mn-cs"/>
              </a:rPr>
              <a:t>. The article went on to say that city planners </a:t>
            </a:r>
            <a:r>
              <a:rPr lang="en-US" sz="1200" b="1" kern="1200" dirty="0" smtClean="0">
                <a:solidFill>
                  <a:schemeClr val="tx1"/>
                </a:solidFill>
                <a:effectLst/>
                <a:latin typeface="+mn-lt"/>
                <a:ea typeface="+mn-ea"/>
                <a:cs typeface="+mn-cs"/>
              </a:rPr>
              <a:t>confirmed that this suffering is a consistent and </a:t>
            </a:r>
            <a:r>
              <a:rPr lang="en-US" sz="1200" b="1" u="sng" kern="1200" dirty="0" smtClean="0">
                <a:solidFill>
                  <a:schemeClr val="tx1"/>
                </a:solidFill>
                <a:effectLst/>
                <a:latin typeface="+mn-lt"/>
                <a:ea typeface="+mn-ea"/>
                <a:cs typeface="+mn-cs"/>
              </a:rPr>
              <a:t>growing condition </a:t>
            </a:r>
            <a:r>
              <a:rPr lang="en-US" sz="1200" b="0" u="none" kern="1200" dirty="0" smtClean="0">
                <a:solidFill>
                  <a:schemeClr val="tx1"/>
                </a:solidFill>
                <a:effectLst/>
                <a:latin typeface="+mn-lt"/>
                <a:ea typeface="+mn-ea"/>
                <a:cs typeface="+mn-cs"/>
              </a:rPr>
              <a:t>in Boston</a:t>
            </a:r>
            <a:r>
              <a:rPr lang="en-US" sz="1200" b="1"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outcomes</a:t>
            </a:r>
            <a:r>
              <a:rPr lang="en-US" sz="1200" b="0" kern="1200" dirty="0" smtClean="0">
                <a:solidFill>
                  <a:schemeClr val="tx1"/>
                </a:solidFill>
                <a:effectLst/>
                <a:latin typeface="+mn-lt"/>
                <a:ea typeface="+mn-ea"/>
                <a:cs typeface="+mn-cs"/>
              </a:rPr>
              <a:t> for the </a:t>
            </a:r>
            <a:r>
              <a:rPr lang="en-US" sz="1200" b="1" kern="1200" dirty="0" smtClean="0">
                <a:solidFill>
                  <a:schemeClr val="tx1"/>
                </a:solidFill>
                <a:effectLst/>
                <a:latin typeface="+mn-lt"/>
                <a:ea typeface="+mn-ea"/>
                <a:cs typeface="+mn-cs"/>
              </a:rPr>
              <a:t>top areas of concern</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compared</a:t>
            </a:r>
            <a:r>
              <a:rPr lang="en-US" sz="1200" b="0" kern="1200" dirty="0" smtClean="0">
                <a:solidFill>
                  <a:schemeClr val="tx1"/>
                </a:solidFill>
                <a:effectLst/>
                <a:latin typeface="+mn-lt"/>
                <a:ea typeface="+mn-ea"/>
                <a:cs typeface="+mn-cs"/>
              </a:rPr>
              <a:t> to the city or state averages. </a:t>
            </a:r>
            <a:r>
              <a:rPr lang="en-US" sz="1200" b="1" kern="1200" dirty="0" smtClean="0">
                <a:solidFill>
                  <a:schemeClr val="tx1"/>
                </a:solidFill>
                <a:effectLst/>
                <a:latin typeface="+mn-lt"/>
                <a:ea typeface="+mn-ea"/>
                <a:cs typeface="+mn-cs"/>
              </a:rPr>
              <a:t>Roxbury fairs w</a:t>
            </a:r>
            <a:r>
              <a:rPr lang="en-US" sz="1200" b="0" kern="1200" dirty="0" smtClean="0">
                <a:solidFill>
                  <a:schemeClr val="tx1"/>
                </a:solidFill>
                <a:effectLst/>
                <a:latin typeface="+mn-lt"/>
                <a:ea typeface="+mn-ea"/>
                <a:cs typeface="+mn-cs"/>
              </a:rPr>
              <a:t>orse (with the exception of congestive heart failure).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a:t>
            </a:r>
            <a:r>
              <a:rPr lang="en-US" sz="1200" b="1" kern="1200" dirty="0" smtClean="0">
                <a:solidFill>
                  <a:schemeClr val="tx1"/>
                </a:solidFill>
                <a:effectLst/>
                <a:latin typeface="+mn-lt"/>
                <a:ea typeface="+mn-ea"/>
                <a:cs typeface="+mn-cs"/>
              </a:rPr>
              <a:t>CDC</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7 of the top 10 </a:t>
            </a:r>
            <a:r>
              <a:rPr lang="en-US" sz="1200" b="0" kern="1200" dirty="0" smtClean="0">
                <a:solidFill>
                  <a:schemeClr val="tx1"/>
                </a:solidFill>
                <a:effectLst/>
                <a:latin typeface="+mn-lt"/>
                <a:ea typeface="+mn-ea"/>
                <a:cs typeface="+mn-cs"/>
              </a:rPr>
              <a:t>causes of </a:t>
            </a:r>
            <a:r>
              <a:rPr lang="en-US" sz="1200" b="1" kern="1200" dirty="0" smtClean="0">
                <a:solidFill>
                  <a:schemeClr val="tx1"/>
                </a:solidFill>
                <a:effectLst/>
                <a:latin typeface="+mn-lt"/>
                <a:ea typeface="+mn-ea"/>
                <a:cs typeface="+mn-cs"/>
              </a:rPr>
              <a:t>death </a:t>
            </a:r>
            <a:r>
              <a:rPr lang="en-US" sz="1200" b="0" kern="1200" dirty="0" smtClean="0">
                <a:solidFill>
                  <a:schemeClr val="tx1"/>
                </a:solidFill>
                <a:effectLst/>
                <a:latin typeface="+mn-lt"/>
                <a:ea typeface="+mn-ea"/>
                <a:cs typeface="+mn-cs"/>
              </a:rPr>
              <a:t>in 2014 </a:t>
            </a:r>
            <a:r>
              <a:rPr lang="en-US" sz="1200" b="1" kern="1200" dirty="0" smtClean="0">
                <a:solidFill>
                  <a:schemeClr val="tx1"/>
                </a:solidFill>
                <a:effectLst/>
                <a:latin typeface="+mn-lt"/>
                <a:ea typeface="+mn-ea"/>
                <a:cs typeface="+mn-cs"/>
              </a:rPr>
              <a:t>were chronic diseases </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86%</a:t>
            </a:r>
            <a:r>
              <a:rPr lang="en-US" sz="1200" kern="1200" dirty="0" smtClean="0">
                <a:solidFill>
                  <a:schemeClr val="tx1"/>
                </a:solidFill>
                <a:effectLst/>
                <a:latin typeface="+mn-lt"/>
                <a:ea typeface="+mn-ea"/>
                <a:cs typeface="+mn-cs"/>
              </a:rPr>
              <a:t> of </a:t>
            </a:r>
            <a:r>
              <a:rPr lang="en-US" sz="1200" b="1" kern="1200" dirty="0" smtClean="0">
                <a:solidFill>
                  <a:schemeClr val="tx1"/>
                </a:solidFill>
                <a:effectLst/>
                <a:latin typeface="+mn-lt"/>
                <a:ea typeface="+mn-ea"/>
                <a:cs typeface="+mn-cs"/>
              </a:rPr>
              <a:t>the nation’s $2.7 trillion annual health care expenditures …</a:t>
            </a:r>
            <a:r>
              <a:rPr lang="en-US" sz="1200" kern="1200" dirty="0" smtClean="0">
                <a:solidFill>
                  <a:schemeClr val="tx1"/>
                </a:solidFill>
                <a:effectLst/>
                <a:latin typeface="+mn-lt"/>
                <a:ea typeface="+mn-ea"/>
                <a:cs typeface="+mn-cs"/>
              </a:rPr>
              <a:t> for </a:t>
            </a:r>
            <a:r>
              <a:rPr lang="en-US" sz="1200" b="1" kern="1200" dirty="0" smtClean="0">
                <a:solidFill>
                  <a:schemeClr val="tx1"/>
                </a:solidFill>
                <a:effectLst/>
                <a:latin typeface="+mn-lt"/>
                <a:ea typeface="+mn-ea"/>
                <a:cs typeface="+mn-cs"/>
              </a:rPr>
              <a:t>people with chronic and mental health conditions.</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DE9FDD-D40D-5344-A6B0-47E859038B84}" type="slidenum">
              <a:rPr lang="en-US" smtClean="0"/>
              <a:pPr/>
              <a:t>25</a:t>
            </a:fld>
            <a:endParaRPr lang="en-US"/>
          </a:p>
        </p:txBody>
      </p:sp>
    </p:spTree>
    <p:extLst>
      <p:ext uri="{BB962C8B-B14F-4D97-AF65-F5344CB8AC3E}">
        <p14:creationId xmlns:p14="http://schemas.microsoft.com/office/powerpoint/2010/main" val="934558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Breaking it down further …</a:t>
            </a:r>
          </a:p>
          <a:p>
            <a:endParaRPr lang="en-US" dirty="0" smtClean="0"/>
          </a:p>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will take a closer look at some of the </a:t>
            </a:r>
            <a:r>
              <a:rPr lang="en-US" baseline="0" dirty="0" smtClean="0"/>
              <a:t>challenges that affect each of the key areas</a:t>
            </a:r>
            <a:r>
              <a:rPr lang="en-US" dirty="0" smtClean="0"/>
              <a:t> in the communities of Dorchester (south), Mattapan and Roxbury. [next slide]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26</a:t>
            </a:fld>
            <a:endParaRPr lang="en-US"/>
          </a:p>
        </p:txBody>
      </p:sp>
    </p:spTree>
    <p:extLst>
      <p:ext uri="{BB962C8B-B14F-4D97-AF65-F5344CB8AC3E}">
        <p14:creationId xmlns:p14="http://schemas.microsoft.com/office/powerpoint/2010/main" val="26067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looking at some of the determinants of health in the Mattapan, Roxbury, South Dorchester neighborhoods of Boston, education rates are lower, crime rates higher, and poverty rates are almost two times the state average. In these communities, greater numbers of people speak a language other than English in their home, “…so many factors—rundown housing, exposure to environmental toxins, and poverty—contribute to high rates of disease and death for the city’s blacks…” noted the Globe article.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0" dirty="0"/>
              <a:t>In 2017 AARP did a Healthy Aging event at the Reggie Lewis Center in Roxbury. The event featured local and national experts addressing  healthy aging in the areas of nutrition, exercise, yoga, tai-chi, mindfulness meditation, relationships and technology. Attendance exceeded expectations and participants were overwhelmingly positive and receptive to new possibilities. Not only did we see firsthand, but we heard directly from people about developing a culture of healthy aging. This provided greater insight as the organization continues to work on behalf of the interest and needs of older adults.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DB07CFB-875C-4251-954F-D1854F582E56}" type="slidenum">
              <a:rPr lang="en-US" smtClean="0"/>
              <a:t>27</a:t>
            </a:fld>
            <a:endParaRPr lang="en-US" dirty="0"/>
          </a:p>
        </p:txBody>
      </p:sp>
    </p:spTree>
    <p:extLst>
      <p:ext uri="{BB962C8B-B14F-4D97-AF65-F5344CB8AC3E}">
        <p14:creationId xmlns:p14="http://schemas.microsoft.com/office/powerpoint/2010/main" val="2599942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County Health Rankings to tell the Social Determinants of Health Story.</a:t>
            </a:r>
          </a:p>
          <a:p>
            <a:r>
              <a:rPr lang="en-US" dirty="0"/>
              <a:t>In population demographics you’ll find age, ethnicity, English proficiency. You’ll find data to help you tell the story within the frames of level of education in the county, income inequality, unemployment and violent crime rates. You’ll also find information that will help you to analyze the implications of the built environment and what that means for members of the community when it comes to issues like air pollution, housing problems or commuting as a context for health.  </a:t>
            </a:r>
          </a:p>
        </p:txBody>
      </p:sp>
      <p:sp>
        <p:nvSpPr>
          <p:cNvPr id="4" name="Slide Number Placeholder 3"/>
          <p:cNvSpPr>
            <a:spLocks noGrp="1"/>
          </p:cNvSpPr>
          <p:nvPr>
            <p:ph type="sldNum" sz="quarter" idx="10"/>
          </p:nvPr>
        </p:nvSpPr>
        <p:spPr/>
        <p:txBody>
          <a:bodyPr/>
          <a:lstStyle/>
          <a:p>
            <a:fld id="{ECEA5087-95D5-4729-BC00-C5205203AB6D}" type="slidenum">
              <a:rPr lang="en-US" smtClean="0"/>
              <a:t>28</a:t>
            </a:fld>
            <a:endParaRPr lang="en-US"/>
          </a:p>
        </p:txBody>
      </p:sp>
    </p:spTree>
    <p:extLst>
      <p:ext uri="{BB962C8B-B14F-4D97-AF65-F5344CB8AC3E}">
        <p14:creationId xmlns:p14="http://schemas.microsoft.com/office/powerpoint/2010/main" val="539743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All of that brings us to this important framework for nursing and its role in improving the health of populations. We need to demonstrate our connection with communities in terms of building relationships with its members. We need to show we understand the issues and which issues are a priority according to community members. And through all of this we need to establish the reputation of nursing as a discipline capable of delivering expertise that does make a difference when we lead and are involved.</a:t>
            </a:r>
          </a:p>
          <a:p>
            <a:endParaRPr lang="en-US" sz="1600"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29</a:t>
            </a:fld>
            <a:endParaRPr lang="en-US"/>
          </a:p>
        </p:txBody>
      </p:sp>
    </p:spTree>
    <p:extLst>
      <p:ext uri="{BB962C8B-B14F-4D97-AF65-F5344CB8AC3E}">
        <p14:creationId xmlns:p14="http://schemas.microsoft.com/office/powerpoint/2010/main" val="3207517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B17FC4-37C7-4EB7-8BB2-87F3D2774127}" type="slidenum">
              <a:rPr lang="en-US" smtClean="0"/>
              <a:pPr/>
              <a:t>3</a:t>
            </a:fld>
            <a:endParaRPr lang="en-US" dirty="0"/>
          </a:p>
        </p:txBody>
      </p:sp>
    </p:spTree>
    <p:extLst>
      <p:ext uri="{BB962C8B-B14F-4D97-AF65-F5344CB8AC3E}">
        <p14:creationId xmlns:p14="http://schemas.microsoft.com/office/powerpoint/2010/main" val="397441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ultimate question for us as we seek to establish, define and communicate what it means to be engaged in a Culture of Health. </a:t>
            </a:r>
          </a:p>
        </p:txBody>
      </p:sp>
      <p:sp>
        <p:nvSpPr>
          <p:cNvPr id="4" name="Slide Number Placeholder 3"/>
          <p:cNvSpPr>
            <a:spLocks noGrp="1"/>
          </p:cNvSpPr>
          <p:nvPr>
            <p:ph type="sldNum" sz="quarter" idx="10"/>
          </p:nvPr>
        </p:nvSpPr>
        <p:spPr/>
        <p:txBody>
          <a:bodyPr/>
          <a:lstStyle/>
          <a:p>
            <a:fld id="{ECEA5087-95D5-4729-BC00-C5205203AB6D}" type="slidenum">
              <a:rPr lang="en-US" smtClean="0"/>
              <a:t>30</a:t>
            </a:fld>
            <a:endParaRPr lang="en-US"/>
          </a:p>
        </p:txBody>
      </p:sp>
    </p:spTree>
    <p:extLst>
      <p:ext uri="{BB962C8B-B14F-4D97-AF65-F5344CB8AC3E}">
        <p14:creationId xmlns:p14="http://schemas.microsoft.com/office/powerpoint/2010/main" val="3581123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since the launch</a:t>
            </a:r>
            <a:r>
              <a:rPr lang="en-US" baseline="0" dirty="0" smtClean="0"/>
              <a:t> of the campaign for action, we have seen positive trends of increasing diversity among pre-licensure RNs and also among </a:t>
            </a:r>
            <a:r>
              <a:rPr lang="en-US" baseline="0" dirty="0" err="1" smtClean="0"/>
              <a:t>doctorally</a:t>
            </a:r>
            <a:r>
              <a:rPr lang="en-US" baseline="0" dirty="0" smtClean="0"/>
              <a:t> prepared nurses. And this should be encouragement to continue the work that we are doing and maybe also think about what we may need to do differently. </a:t>
            </a:r>
          </a:p>
          <a:p>
            <a:r>
              <a:rPr lang="en-US" baseline="0" dirty="0" smtClean="0"/>
              <a:t>Despite the positive trend, we still have some groups that are yet to have increasing representation of their race/ethnic group within the nursing profession; also even though we have seen progress the diversity of our profession still does not represent that of the US population. </a:t>
            </a:r>
          </a:p>
          <a:p>
            <a:r>
              <a:rPr lang="en-US" baseline="0" dirty="0" smtClean="0"/>
              <a:t>We know that diversifying our workforce is essential achieving a culture of health, the innovation that we need for a culture of health and health equity will only come from spaces where there is diversity of thought and people.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D544A8-129A-4F4A-9BBC-BEE9A0AD0BA8}" type="slidenum">
              <a:rPr lang="en-US" smtClean="0"/>
              <a:t>31</a:t>
            </a:fld>
            <a:endParaRPr lang="en-US"/>
          </a:p>
        </p:txBody>
      </p:sp>
    </p:spTree>
    <p:extLst>
      <p:ext uri="{BB962C8B-B14F-4D97-AF65-F5344CB8AC3E}">
        <p14:creationId xmlns:p14="http://schemas.microsoft.com/office/powerpoint/2010/main" val="554787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Hopefully</a:t>
            </a:r>
            <a:r>
              <a:rPr lang="en-US" baseline="0" dirty="0" smtClean="0"/>
              <a:t> some of what you have heard today will help inform your next steps in terms of developing new initiatives, goals, and/or fundraising. </a:t>
            </a:r>
          </a:p>
          <a:p>
            <a:r>
              <a:rPr lang="en-US" baseline="0" dirty="0" smtClean="0"/>
              <a:t>Both the data that is available from the Campaign on diversity in the workforce by state and the data from the county health rankings, can help highlight the workforce deficits, disparities within our states, and help us think about not only increasing numbers for diversity but also how to build and develop a diverse workforce to address community and public health needs. </a:t>
            </a:r>
          </a:p>
          <a:p>
            <a:r>
              <a:rPr lang="en-US" baseline="0" dirty="0" smtClean="0"/>
              <a:t>We can all agree that when it comes to caring for communities, a nurses work is way beyond the bedside. </a:t>
            </a:r>
            <a:endParaRPr lang="en-US" dirty="0" smtClean="0"/>
          </a:p>
          <a:p>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32</a:t>
            </a:fld>
            <a:endParaRPr lang="en-US"/>
          </a:p>
        </p:txBody>
      </p:sp>
    </p:spTree>
    <p:extLst>
      <p:ext uri="{BB962C8B-B14F-4D97-AF65-F5344CB8AC3E}">
        <p14:creationId xmlns:p14="http://schemas.microsoft.com/office/powerpoint/2010/main" val="32462199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33</a:t>
            </a:fld>
            <a:endParaRPr lang="en-US"/>
          </a:p>
        </p:txBody>
      </p:sp>
    </p:spTree>
    <p:extLst>
      <p:ext uri="{BB962C8B-B14F-4D97-AF65-F5344CB8AC3E}">
        <p14:creationId xmlns:p14="http://schemas.microsoft.com/office/powerpoint/2010/main" val="489894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culture of health framework </a:t>
            </a:r>
            <a:r>
              <a:rPr lang="mr-IN" baseline="0" dirty="0" smtClean="0"/>
              <a:t>–</a:t>
            </a:r>
            <a:r>
              <a:rPr lang="en-US" baseline="0" dirty="0" smtClean="0"/>
              <a:t> more specifically the measures for each action area </a:t>
            </a:r>
            <a:r>
              <a:rPr lang="mr-IN" baseline="0" dirty="0" smtClean="0"/>
              <a:t>–</a:t>
            </a:r>
            <a:r>
              <a:rPr lang="en-US" baseline="0" dirty="0" smtClean="0"/>
              <a:t> can also be both a data point and a guide for how to connect a diverse workforce with community needs. </a:t>
            </a:r>
          </a:p>
          <a:p>
            <a:r>
              <a:rPr lang="en-US" baseline="0" dirty="0" smtClean="0"/>
              <a:t>For example, in spaces where chronic diseases are the main causes of morbidity and mortality, are there opportunities to advocate for collaborating with local groups or non-profits to increase access to healthy foods and enhance the environment for walkability or physical activity.  If voter participation is low, can nurses play a role in encouraging voter participation so that their needs and interests are considered in local policies. </a:t>
            </a:r>
            <a:endParaRPr lang="en-US" dirty="0"/>
          </a:p>
        </p:txBody>
      </p:sp>
      <p:sp>
        <p:nvSpPr>
          <p:cNvPr id="4" name="Slide Number Placeholder 3"/>
          <p:cNvSpPr>
            <a:spLocks noGrp="1"/>
          </p:cNvSpPr>
          <p:nvPr>
            <p:ph type="sldNum" sz="quarter" idx="10"/>
          </p:nvPr>
        </p:nvSpPr>
        <p:spPr/>
        <p:txBody>
          <a:bodyPr/>
          <a:lstStyle/>
          <a:p>
            <a:fld id="{ECD544A8-129A-4F4A-9BBC-BEE9A0AD0BA8}" type="slidenum">
              <a:rPr lang="en-US" smtClean="0"/>
              <a:t>34</a:t>
            </a:fld>
            <a:endParaRPr lang="en-US"/>
          </a:p>
        </p:txBody>
      </p:sp>
    </p:spTree>
    <p:extLst>
      <p:ext uri="{BB962C8B-B14F-4D97-AF65-F5344CB8AC3E}">
        <p14:creationId xmlns:p14="http://schemas.microsoft.com/office/powerpoint/2010/main" val="310763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would like to</a:t>
            </a:r>
            <a:r>
              <a:rPr lang="en-US" baseline="0" dirty="0" smtClean="0"/>
              <a:t> hear from you, about how you feel about using some of the data sources that we have shared. </a:t>
            </a:r>
          </a:p>
          <a:p>
            <a:r>
              <a:rPr lang="en-US" baseline="0" dirty="0" smtClean="0"/>
              <a:t>Does this information resonate with you? </a:t>
            </a:r>
          </a:p>
          <a:p>
            <a:r>
              <a:rPr lang="en-US" baseline="0" dirty="0" smtClean="0"/>
              <a:t>Do you feel that it can be useful for helping you achieve your mission? </a:t>
            </a:r>
          </a:p>
          <a:p>
            <a:r>
              <a:rPr lang="en-US" dirty="0" smtClean="0"/>
              <a:t>What</a:t>
            </a:r>
            <a:r>
              <a:rPr lang="en-US" baseline="0" dirty="0" smtClean="0"/>
              <a:t> are some of the challenges you anticipate with accessing and using this information? </a:t>
            </a:r>
          </a:p>
          <a:p>
            <a:endParaRPr lang="en-US" dirty="0"/>
          </a:p>
        </p:txBody>
      </p:sp>
      <p:sp>
        <p:nvSpPr>
          <p:cNvPr id="4" name="Slide Number Placeholder 3"/>
          <p:cNvSpPr>
            <a:spLocks noGrp="1"/>
          </p:cNvSpPr>
          <p:nvPr>
            <p:ph type="sldNum" sz="quarter" idx="10"/>
          </p:nvPr>
        </p:nvSpPr>
        <p:spPr/>
        <p:txBody>
          <a:bodyPr/>
          <a:lstStyle/>
          <a:p>
            <a:fld id="{ECD544A8-129A-4F4A-9BBC-BEE9A0AD0BA8}" type="slidenum">
              <a:rPr lang="en-US" smtClean="0"/>
              <a:t>35</a:t>
            </a:fld>
            <a:endParaRPr lang="en-US"/>
          </a:p>
        </p:txBody>
      </p:sp>
    </p:spTree>
    <p:extLst>
      <p:ext uri="{BB962C8B-B14F-4D97-AF65-F5344CB8AC3E}">
        <p14:creationId xmlns:p14="http://schemas.microsoft.com/office/powerpoint/2010/main" val="3709982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149087" y="4416427"/>
            <a:ext cx="6502366" cy="4183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smtClean="0">
                <a:ea typeface="ＭＳ Ｐゴシック" pitchFamily="34" charset="-128"/>
              </a:rPr>
              <a:t>WINIFRED</a:t>
            </a:r>
          </a:p>
          <a:p>
            <a:pPr>
              <a:defRPr/>
            </a:pPr>
            <a:r>
              <a:rPr lang="en-US" altLang="en-US" dirty="0" smtClean="0">
                <a:ea typeface="ＭＳ Ｐゴシック" pitchFamily="34" charset="-128"/>
              </a:rPr>
              <a:t>Thank the speakers and then ask the operator to Open the phone lines.  </a:t>
            </a:r>
          </a:p>
          <a:p>
            <a:pPr>
              <a:lnSpc>
                <a:spcPct val="107000"/>
              </a:lnSpc>
            </a:pPr>
            <a:endParaRPr lang="en-US" dirty="0">
              <a:ea typeface="ＭＳ Ｐゴシック" pitchFamily="34" charset="-128"/>
            </a:endParaRPr>
          </a:p>
          <a:p>
            <a:pPr>
              <a:lnSpc>
                <a:spcPct val="107000"/>
              </a:lnSpc>
            </a:pPr>
            <a:r>
              <a:rPr lang="en-US" dirty="0" smtClean="0">
                <a:latin typeface="Calibri" panose="020F0502020204030204" pitchFamily="34" charset="0"/>
                <a:ea typeface="Calibri" panose="020F0502020204030204" pitchFamily="34" charset="0"/>
                <a:cs typeface="Times New Roman" panose="02020603050405020304" pitchFamily="18" charset="0"/>
              </a:rPr>
              <a:t>Winifred will facilitate</a:t>
            </a:r>
            <a:r>
              <a:rPr lang="en-US" baseline="0"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the Q&amp;A</a:t>
            </a:r>
            <a:endParaRPr lang="en-US" dirty="0" smtClean="0"/>
          </a:p>
          <a:p>
            <a:pPr marL="0" lvl="2">
              <a:defRPr/>
            </a:pPr>
            <a:endParaRPr lang="en-US" b="1" dirty="0" smtClean="0"/>
          </a:p>
          <a:p>
            <a:pPr marL="0" lvl="2">
              <a:defRPr/>
            </a:pPr>
            <a:endParaRPr lang="en-US" dirty="0" smtClean="0"/>
          </a:p>
          <a:p>
            <a:pPr marL="0" lvl="2">
              <a:defRPr/>
            </a:pPr>
            <a:endParaRPr lang="en-US" dirty="0" smtClean="0"/>
          </a:p>
          <a:p>
            <a:pPr>
              <a:defRPr/>
            </a:pPr>
            <a:endParaRPr lang="en-US" altLang="en-US" dirty="0" smtClean="0">
              <a:ea typeface="ＭＳ Ｐゴシック" pitchFamily="34" charset="-128"/>
            </a:endParaRPr>
          </a:p>
          <a:p>
            <a:pPr>
              <a:defRPr/>
            </a:pPr>
            <a:endParaRPr lang="en-US" altLang="en-US" b="1" i="1" dirty="0" smtClean="0">
              <a:ea typeface="ＭＳ Ｐゴシック" pitchFamily="34" charset="-128"/>
            </a:endParaRPr>
          </a:p>
          <a:p>
            <a:pPr>
              <a:defRPr/>
            </a:pPr>
            <a:endParaRPr lang="en-US" altLang="en-US" b="1" i="1" dirty="0" smtClean="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828" indent="-285703" eaLnBrk="0" hangingPunct="0">
              <a:spcBef>
                <a:spcPct val="30000"/>
              </a:spcBef>
              <a:defRPr sz="1200">
                <a:solidFill>
                  <a:schemeClr val="tx1"/>
                </a:solidFill>
                <a:latin typeface="Calibri" pitchFamily="34" charset="0"/>
                <a:ea typeface="ＭＳ Ｐゴシック" pitchFamily="34" charset="-128"/>
              </a:defRPr>
            </a:lvl2pPr>
            <a:lvl3pPr marL="1142813" indent="-228562" eaLnBrk="0" hangingPunct="0">
              <a:spcBef>
                <a:spcPct val="30000"/>
              </a:spcBef>
              <a:defRPr sz="1200">
                <a:solidFill>
                  <a:schemeClr val="tx1"/>
                </a:solidFill>
                <a:latin typeface="Calibri" pitchFamily="34" charset="0"/>
                <a:ea typeface="ＭＳ Ｐゴシック" pitchFamily="34" charset="-128"/>
              </a:defRPr>
            </a:lvl3pPr>
            <a:lvl4pPr marL="1599937" indent="-228562" eaLnBrk="0" hangingPunct="0">
              <a:spcBef>
                <a:spcPct val="30000"/>
              </a:spcBef>
              <a:defRPr sz="1200">
                <a:solidFill>
                  <a:schemeClr val="tx1"/>
                </a:solidFill>
                <a:latin typeface="Calibri" pitchFamily="34" charset="0"/>
                <a:ea typeface="ＭＳ Ｐゴシック" pitchFamily="34" charset="-128"/>
              </a:defRPr>
            </a:lvl4pPr>
            <a:lvl5pPr marL="2057063" indent="-228562" eaLnBrk="0" hangingPunct="0">
              <a:spcBef>
                <a:spcPct val="30000"/>
              </a:spcBef>
              <a:defRPr sz="1200">
                <a:solidFill>
                  <a:schemeClr val="tx1"/>
                </a:solidFill>
                <a:latin typeface="Calibri" pitchFamily="34" charset="0"/>
                <a:ea typeface="ＭＳ Ｐゴシック" pitchFamily="34" charset="-128"/>
              </a:defRPr>
            </a:lvl5pPr>
            <a:lvl6pPr marL="2514187" indent="-228562" defTabSz="4571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312" indent="-228562" defTabSz="4571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8438" indent="-228562" defTabSz="4571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5562" indent="-228562" defTabSz="4571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3104E96-D265-41B1-AB26-C845F1770E6D}" type="slidenum">
              <a:rPr lang="en-US" altLang="en-US" smtClean="0">
                <a:solidFill>
                  <a:prstClr val="black"/>
                </a:solidFill>
              </a:rPr>
              <a:pPr eaLnBrk="1" hangingPunct="1">
                <a:spcBef>
                  <a:spcPct val="0"/>
                </a:spcBef>
              </a:pPr>
              <a:t>36</a:t>
            </a:fld>
            <a:endParaRPr lang="en-US" altLang="en-US" dirty="0" smtClean="0">
              <a:solidFill>
                <a:prstClr val="black"/>
              </a:solidFill>
            </a:endParaRPr>
          </a:p>
        </p:txBody>
      </p:sp>
    </p:spTree>
    <p:extLst>
      <p:ext uri="{BB962C8B-B14F-4D97-AF65-F5344CB8AC3E}">
        <p14:creationId xmlns:p14="http://schemas.microsoft.com/office/powerpoint/2010/main" val="414568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smtClean="0"/>
              <a:t>Adriana:</a:t>
            </a:r>
          </a:p>
          <a:p>
            <a:pPr marL="0" indent="0" algn="l">
              <a:buNone/>
            </a:pPr>
            <a:r>
              <a:rPr lang="en-US" dirty="0" smtClean="0"/>
              <a:t>I</a:t>
            </a:r>
            <a:r>
              <a:rPr lang="en-US" baseline="0" dirty="0" smtClean="0"/>
              <a:t> would like to introduce the speaker for today’s webinar. </a:t>
            </a:r>
            <a:r>
              <a:rPr lang="en-US" sz="1200" b="1" dirty="0" smtClean="0"/>
              <a:t>Joanne Spetz, PhD</a:t>
            </a:r>
            <a:r>
              <a:rPr lang="en-US" sz="1200" b="1" baseline="0" dirty="0" smtClean="0"/>
              <a:t>  is a </a:t>
            </a:r>
            <a:r>
              <a:rPr lang="en-US" sz="1200" b="0" baseline="0" dirty="0" smtClean="0"/>
              <a:t>p</a:t>
            </a:r>
            <a:r>
              <a:rPr lang="en-US" sz="1200" dirty="0" smtClean="0"/>
              <a:t>rofessor</a:t>
            </a:r>
            <a:r>
              <a:rPr lang="en-US" sz="1200" baseline="0" dirty="0" smtClean="0"/>
              <a:t> at the P</a:t>
            </a:r>
            <a:r>
              <a:rPr lang="en-US" sz="1200" dirty="0" smtClean="0"/>
              <a:t>hilip R. Lee Institute for Health Policy Studies</a:t>
            </a:r>
            <a:r>
              <a:rPr lang="en-US" sz="1200" baseline="0" dirty="0" smtClean="0"/>
              <a:t> and </a:t>
            </a:r>
            <a:r>
              <a:rPr lang="en-US" sz="1200" dirty="0" smtClean="0"/>
              <a:t>Associate Director for Research, Health force Center</a:t>
            </a:r>
            <a:r>
              <a:rPr lang="en-US" sz="1200" baseline="0" dirty="0" smtClean="0"/>
              <a:t> at the </a:t>
            </a:r>
            <a:r>
              <a:rPr lang="en-US" sz="1200" dirty="0" smtClean="0"/>
              <a:t>University of California, San Francisco</a:t>
            </a: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57CFDAF9-B56C-45A8-818D-5ACA17180C29}" type="datetime1">
              <a:rPr lang="en-US" smtClean="0">
                <a:latin typeface="Arial" pitchFamily="34" charset="0"/>
                <a:cs typeface="Arial" pitchFamily="34" charset="0"/>
              </a:rPr>
              <a:t>4/5/2018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4</a:t>
            </a:fld>
            <a:endParaRPr lang="en-US" dirty="0">
              <a:latin typeface="Arial" pitchFamily="34" charset="0"/>
              <a:cs typeface="Arial" pitchFamily="34" charset="0"/>
            </a:endParaRPr>
          </a:p>
        </p:txBody>
      </p:sp>
    </p:spTree>
    <p:extLst>
      <p:ext uri="{BB962C8B-B14F-4D97-AF65-F5344CB8AC3E}">
        <p14:creationId xmlns:p14="http://schemas.microsoft.com/office/powerpoint/2010/main" val="385930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u="sng" dirty="0" smtClean="0"/>
              <a:t>Director</a:t>
            </a:r>
            <a:r>
              <a:rPr lang="en-US" b="1" u="sng" baseline="0" dirty="0" smtClean="0"/>
              <a:t> Lead</a:t>
            </a:r>
            <a:r>
              <a:rPr lang="en-US" b="1" u="sng" dirty="0" smtClean="0"/>
              <a:t>– </a:t>
            </a:r>
            <a:r>
              <a:rPr lang="en-US" b="1" u="sng" dirty="0"/>
              <a:t>Welcome &amp; Intro – 5 Minutes</a:t>
            </a:r>
          </a:p>
          <a:p>
            <a:endParaRPr lang="en-US" b="1" u="sng" dirty="0"/>
          </a:p>
          <a:p>
            <a:r>
              <a:rPr lang="en-US" dirty="0" smtClean="0"/>
              <a:t>Deb:</a:t>
            </a:r>
            <a:r>
              <a:rPr lang="en-US" baseline="0" dirty="0" smtClean="0"/>
              <a:t> </a:t>
            </a:r>
            <a:r>
              <a:rPr lang="en-US" dirty="0" smtClean="0"/>
              <a:t>Good </a:t>
            </a:r>
            <a:r>
              <a:rPr lang="en-US" dirty="0"/>
              <a:t>afternoon and welcome. Thank you all for taking time to join us for today’s webinar. </a:t>
            </a:r>
            <a:r>
              <a:rPr lang="en-US" dirty="0" smtClean="0"/>
              <a:t>As</a:t>
            </a:r>
            <a:r>
              <a:rPr lang="en-US" baseline="0" dirty="0" smtClean="0"/>
              <a:t> the co-leads of the </a:t>
            </a:r>
            <a:r>
              <a:rPr lang="en-US" i="1" baseline="0" dirty="0" smtClean="0"/>
              <a:t>Campaign for Action </a:t>
            </a:r>
            <a:r>
              <a:rPr lang="en-US" i="0" baseline="0" dirty="0" smtClean="0"/>
              <a:t>Diversity Steering committee, we’re particularly excited to introduce you to the </a:t>
            </a:r>
            <a:r>
              <a:rPr lang="en-US" i="1" baseline="0" dirty="0" smtClean="0"/>
              <a:t>Campaign</a:t>
            </a:r>
            <a:r>
              <a:rPr lang="en-US" i="0" baseline="0" dirty="0" smtClean="0"/>
              <a:t>’s new diversity dashboard indicator. </a:t>
            </a:r>
            <a:endParaRPr lang="en-US" dirty="0"/>
          </a:p>
          <a:p>
            <a:endParaRPr lang="en-US" dirty="0" smtClean="0">
              <a:solidFill>
                <a:srgbClr val="1F497D"/>
              </a:solidFill>
              <a:effectLst/>
            </a:endParaRPr>
          </a:p>
          <a:p>
            <a:r>
              <a:rPr lang="en-US" sz="1200" kern="1200" dirty="0" smtClean="0">
                <a:solidFill>
                  <a:schemeClr val="tx1"/>
                </a:solidFill>
                <a:effectLst/>
                <a:latin typeface="+mn-lt"/>
                <a:ea typeface="+mn-ea"/>
                <a:cs typeface="+mn-cs"/>
              </a:rPr>
              <a:t>A diverse nursing workforce is one that can better support the well-being of the whole community. The Future of Nursing: </a:t>
            </a:r>
            <a:r>
              <a:rPr lang="en-US" sz="1200" i="1" kern="1200" dirty="0" smtClean="0">
                <a:solidFill>
                  <a:schemeClr val="tx1"/>
                </a:solidFill>
                <a:effectLst/>
                <a:latin typeface="+mn-lt"/>
                <a:ea typeface="+mn-ea"/>
                <a:cs typeface="+mn-cs"/>
              </a:rPr>
              <a:t>Campaign for Action</a:t>
            </a:r>
            <a:r>
              <a:rPr lang="en-US" sz="1200" kern="1200" dirty="0" smtClean="0">
                <a:solidFill>
                  <a:schemeClr val="tx1"/>
                </a:solidFill>
                <a:effectLst/>
                <a:latin typeface="+mn-lt"/>
                <a:ea typeface="+mn-ea"/>
                <a:cs typeface="+mn-cs"/>
              </a:rPr>
              <a:t>'s diversity dashboard indicator shows the progress that Action Coalitions are making as they create a nursing workforce that is as diverse as the nation. This</a:t>
            </a:r>
            <a:r>
              <a:rPr lang="en-US" sz="1200" kern="1200" baseline="0" dirty="0" smtClean="0">
                <a:solidFill>
                  <a:schemeClr val="tx1"/>
                </a:solidFill>
                <a:effectLst/>
                <a:latin typeface="+mn-lt"/>
                <a:ea typeface="+mn-ea"/>
                <a:cs typeface="+mn-cs"/>
              </a:rPr>
              <a:t> is the first of two webinars, where we will provide an overview of the </a:t>
            </a:r>
            <a:r>
              <a:rPr lang="en-US" sz="1200" i="1" kern="1200" baseline="0" dirty="0" smtClean="0">
                <a:solidFill>
                  <a:schemeClr val="tx1"/>
                </a:solidFill>
                <a:effectLst/>
                <a:latin typeface="+mn-lt"/>
                <a:ea typeface="+mn-ea"/>
                <a:cs typeface="+mn-cs"/>
              </a:rPr>
              <a:t>Campaign </a:t>
            </a:r>
            <a:r>
              <a:rPr lang="en-US" sz="1200" i="0" kern="1200" baseline="0" dirty="0" smtClean="0">
                <a:solidFill>
                  <a:schemeClr val="tx1"/>
                </a:solidFill>
                <a:effectLst/>
                <a:latin typeface="+mn-lt"/>
                <a:ea typeface="+mn-ea"/>
                <a:cs typeface="+mn-cs"/>
              </a:rPr>
              <a:t>dashboard, and examine the following measures: </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Percentage of pre-licensure nursing program graduates by race/ethnicity and gender compared with the U.S. population.</a:t>
            </a:r>
          </a:p>
          <a:p>
            <a:r>
              <a:rPr lang="en-US" sz="1200" kern="1200" dirty="0" smtClean="0">
                <a:solidFill>
                  <a:schemeClr val="tx1"/>
                </a:solidFill>
                <a:effectLst/>
                <a:latin typeface="+mn-lt"/>
                <a:ea typeface="+mn-ea"/>
                <a:cs typeface="+mn-cs"/>
              </a:rPr>
              <a:t>• Number of Action Coalitions that have a representative of an ethnic or racial minority nursing organization, or men in nursing chapter, as a co-lead or voting member of their senior-level policymaking body.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Joanne Spetz, PhD, data adviser to the Center to Champion Nursing in America, will also discuss sources of national and state-level data about diversity and explain how the diversity dashboard measures were developed.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Campaign </a:t>
            </a:r>
            <a:r>
              <a:rPr lang="en-US" sz="1200" i="0" kern="1200" baseline="0" dirty="0" smtClean="0">
                <a:solidFill>
                  <a:schemeClr val="tx1"/>
                </a:solidFill>
                <a:effectLst/>
                <a:latin typeface="+mn-lt"/>
                <a:ea typeface="+mn-ea"/>
                <a:cs typeface="+mn-cs"/>
              </a:rPr>
              <a:t>has developed additional secondary indicators, which will be presented in a webinar to be held at a later date. </a:t>
            </a:r>
            <a:endParaRPr lang="en-US" sz="1200" kern="1200" dirty="0" smtClean="0">
              <a:solidFill>
                <a:schemeClr val="tx1"/>
              </a:solidFill>
              <a:effectLst/>
              <a:latin typeface="+mn-lt"/>
              <a:ea typeface="+mn-ea"/>
              <a:cs typeface="+mn-cs"/>
            </a:endParaRPr>
          </a:p>
          <a:p>
            <a:endParaRPr lang="en-US" dirty="0" smtClean="0"/>
          </a:p>
          <a:p>
            <a:r>
              <a:rPr lang="en-US" dirty="0" smtClean="0"/>
              <a:t>Carmen: Before </a:t>
            </a:r>
            <a:r>
              <a:rPr lang="en-US" dirty="0"/>
              <a:t>we go too much further, I want to mention that we are recording today’s webinar, so if you miss a section or would like to pass it on to a colleague, you can find the recording by going to www.campaignforaction.org/webinars</a:t>
            </a:r>
          </a:p>
          <a:p>
            <a:r>
              <a:rPr lang="en-US" dirty="0"/>
              <a:t>  </a:t>
            </a:r>
          </a:p>
          <a:p>
            <a:r>
              <a:rPr lang="en-US" dirty="0"/>
              <a:t>Also will be taking questions over the phone at the end of the webinar but you can type questions throughout the webinar using the chat function.   Be sure to send your question to “everyone”.  </a:t>
            </a:r>
          </a:p>
          <a:p>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166520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Carmen: The primary</a:t>
            </a:r>
            <a:r>
              <a:rPr lang="en-US" baseline="0" dirty="0" smtClean="0"/>
              <a:t> diversity dashboard indicator is pre-licensure nursing program graduates by race/ethnicity and gender compared to the US population. In the bar graphs above, you can see the current ethnic/racial distribution as compared to 2015 pre-licensure RN graduates. </a:t>
            </a:r>
          </a:p>
          <a:p>
            <a:endParaRPr lang="en-US" baseline="0" dirty="0" smtClean="0"/>
          </a:p>
          <a:p>
            <a:r>
              <a:rPr lang="en-US" baseline="0" dirty="0" smtClean="0"/>
              <a:t>The goal is to prepare a nursing workforce which will, ultimately, better reflect the diversity of the population they serve. The decision was made specifically to focus on pre-licensure graduates because, as the entry point for the profession, the demographics of this population reflect what the demographics of the whole profession will look like years down the road. </a:t>
            </a:r>
          </a:p>
          <a:p>
            <a:endParaRPr lang="en-US" baseline="0" dirty="0" smtClean="0"/>
          </a:p>
          <a:p>
            <a:r>
              <a:rPr lang="en-US" baseline="0" dirty="0" smtClean="0"/>
              <a:t>We are also looking at ways to bring the gender balance of the nursing profession in line with the distribution of the gender population. As of 2015, the baccalaureate and graduate nursing student populating is still overwhelmingly female, at 88%. </a:t>
            </a:r>
            <a:endParaRPr lang="en-US" dirty="0"/>
          </a:p>
        </p:txBody>
      </p:sp>
      <p:sp>
        <p:nvSpPr>
          <p:cNvPr id="4" name="Slide Number Placeholder 3"/>
          <p:cNvSpPr>
            <a:spLocks noGrp="1"/>
          </p:cNvSpPr>
          <p:nvPr>
            <p:ph type="sldNum" sz="quarter" idx="10"/>
          </p:nvPr>
        </p:nvSpPr>
        <p:spPr/>
        <p:txBody>
          <a:bodyPr/>
          <a:lstStyle/>
          <a:p>
            <a:fld id="{FB0FD6F5-8C40-4B98-B2C1-A56C50E2EF1E}" type="slidenum">
              <a:rPr lang="en-US" smtClean="0"/>
              <a:t>6</a:t>
            </a:fld>
            <a:endParaRPr lang="en-US"/>
          </a:p>
        </p:txBody>
      </p:sp>
    </p:spTree>
    <p:extLst>
      <p:ext uri="{BB962C8B-B14F-4D97-AF65-F5344CB8AC3E}">
        <p14:creationId xmlns:p14="http://schemas.microsoft.com/office/powerpoint/2010/main" val="3133491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end, we selected the diversity of pre-licensure graduates as our top-level Dashboard indicator.  This is because it’s the most actionable measure.  We can’t do much to </a:t>
            </a:r>
            <a:r>
              <a:rPr lang="en-US" baseline="0" dirty="0" smtClean="0"/>
              <a:t>change the race, ethnicity, or gender of our incumbent workforce. Certainly, we should strive to retain our diverse nurses, but overall retention in the nursing workforce is very high and thus there is little room for improvement.</a:t>
            </a:r>
          </a:p>
          <a:p>
            <a:r>
              <a:rPr lang="en-US" baseline="0" dirty="0" smtClean="0"/>
              <a:t>Programs developed by Campaign participants are really aimed at changing the diversity of new entrants to the profession, and thus this is where we want there to be the most focus.</a:t>
            </a:r>
          </a:p>
          <a:p>
            <a:r>
              <a:rPr lang="en-US" baseline="0" dirty="0" smtClean="0"/>
              <a:t>That said, we are also collecting data on some secondary indicators – the diversity of the total RN population, the diversity of new graduates by type of degree, and the diversity of doctoral graduates.  </a:t>
            </a:r>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7</a:t>
            </a:fld>
            <a:endParaRPr lang="en-US"/>
          </a:p>
        </p:txBody>
      </p:sp>
    </p:spTree>
    <p:extLst>
      <p:ext uri="{BB962C8B-B14F-4D97-AF65-F5344CB8AC3E}">
        <p14:creationId xmlns:p14="http://schemas.microsoft.com/office/powerpoint/2010/main" val="1586694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measure</a:t>
            </a:r>
            <a:r>
              <a:rPr lang="en-US" baseline="0" dirty="0" smtClean="0"/>
              <a:t> the diversity of pre-licensure RN graduates, we relied on 2 data sources, the Integrated Post-Secondary Education Data System from the US </a:t>
            </a:r>
            <a:r>
              <a:rPr lang="en-US" baseline="0" dirty="0" err="1" smtClean="0"/>
              <a:t>Dept</a:t>
            </a:r>
            <a:r>
              <a:rPr lang="en-US" baseline="0" dirty="0" smtClean="0"/>
              <a:t> of Education, and the American Association of Colleges of Nursing annual survey.</a:t>
            </a:r>
          </a:p>
          <a:p>
            <a:r>
              <a:rPr lang="en-US" baseline="0" dirty="0" smtClean="0"/>
              <a:t>To compare RN graduate diversity to the US population, we used data from the US Census Bureau, which are easy to find online both for the US and for each state.</a:t>
            </a:r>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8</a:t>
            </a:fld>
            <a:endParaRPr lang="en-US"/>
          </a:p>
        </p:txBody>
      </p:sp>
    </p:spTree>
    <p:extLst>
      <p:ext uri="{BB962C8B-B14F-4D97-AF65-F5344CB8AC3E}">
        <p14:creationId xmlns:p14="http://schemas.microsoft.com/office/powerpoint/2010/main" val="197320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top-level Diversity</a:t>
            </a:r>
            <a:r>
              <a:rPr lang="en-US" baseline="0" dirty="0" smtClean="0"/>
              <a:t> indicator over time, from 2011 to 2015. As you can see, pre-licensure graduate diversity has improved somewhat over time, with greater shares of Hispanic/Latino graduates in particular. The shares that are African-American and Asian have been fairly stable over this period.</a:t>
            </a:r>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9</a:t>
            </a:fld>
            <a:endParaRPr lang="en-US"/>
          </a:p>
        </p:txBody>
      </p:sp>
    </p:spTree>
    <p:extLst>
      <p:ext uri="{BB962C8B-B14F-4D97-AF65-F5344CB8AC3E}">
        <p14:creationId xmlns:p14="http://schemas.microsoft.com/office/powerpoint/2010/main" val="199147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884421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C4725C-E835-497E-9148-66F3507120B0}" type="datetime1">
              <a:rPr lang="en-US" smtClean="0"/>
              <a:t>4/5/2018</a:t>
            </a:fld>
            <a:endParaRPr lang="en-US"/>
          </a:p>
        </p:txBody>
      </p:sp>
      <p:sp>
        <p:nvSpPr>
          <p:cNvPr id="5" name="Footer Placeholder 4"/>
          <p:cNvSpPr>
            <a:spLocks noGrp="1"/>
          </p:cNvSpPr>
          <p:nvPr>
            <p:ph type="ftr" sz="quarter" idx="11"/>
          </p:nvPr>
        </p:nvSpPr>
        <p:spPr>
          <a:xfrm>
            <a:off x="3124200" y="634942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E60B9B-D511-0C45-91E3-A08F4FCA8553}" type="slidenum">
              <a:rPr lang="en-US" smtClean="0"/>
              <a:pPr/>
              <a:t>‹#›</a:t>
            </a:fld>
            <a:endParaRPr lang="en-US"/>
          </a:p>
        </p:txBody>
      </p:sp>
    </p:spTree>
    <p:extLst>
      <p:ext uri="{BB962C8B-B14F-4D97-AF65-F5344CB8AC3E}">
        <p14:creationId xmlns:p14="http://schemas.microsoft.com/office/powerpoint/2010/main" val="4010152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B5860-5DE1-49DD-B11D-4CE36EA73240}" type="datetime1">
              <a:rPr lang="en-US" smtClean="0"/>
              <a:t>4/5/2018</a:t>
            </a:fld>
            <a:endParaRPr lang="en-US"/>
          </a:p>
        </p:txBody>
      </p:sp>
      <p:sp>
        <p:nvSpPr>
          <p:cNvPr id="5" name="Footer Placeholder 4"/>
          <p:cNvSpPr>
            <a:spLocks noGrp="1"/>
          </p:cNvSpPr>
          <p:nvPr>
            <p:ph type="ftr" sz="quarter" idx="11"/>
          </p:nvPr>
        </p:nvSpPr>
        <p:spPr>
          <a:xfrm>
            <a:off x="3124200" y="634942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E60B9B-D511-0C45-91E3-A08F4FCA8553}" type="slidenum">
              <a:rPr lang="en-US" smtClean="0"/>
              <a:pPr/>
              <a:t>‹#›</a:t>
            </a:fld>
            <a:endParaRPr lang="en-US"/>
          </a:p>
        </p:txBody>
      </p:sp>
    </p:spTree>
    <p:extLst>
      <p:ext uri="{BB962C8B-B14F-4D97-AF65-F5344CB8AC3E}">
        <p14:creationId xmlns:p14="http://schemas.microsoft.com/office/powerpoint/2010/main" val="92630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FF28D-D731-412B-BDAD-CBA9929F8818}" type="datetime1">
              <a:rPr lang="en-US" smtClean="0"/>
              <a:t>4/5/2018</a:t>
            </a:fld>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E60B9B-D511-0C45-91E3-A08F4FCA8553}" type="slidenum">
              <a:rPr lang="en-US" smtClean="0"/>
              <a:pPr/>
              <a:t>‹#›</a:t>
            </a:fld>
            <a:endParaRPr lang="en-US"/>
          </a:p>
        </p:txBody>
      </p:sp>
    </p:spTree>
    <p:extLst>
      <p:ext uri="{BB962C8B-B14F-4D97-AF65-F5344CB8AC3E}">
        <p14:creationId xmlns:p14="http://schemas.microsoft.com/office/powerpoint/2010/main" val="23952850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0D2EA-6F3D-451E-9D6E-66FCA938033E}" type="datetime1">
              <a:rPr lang="en-US" smtClean="0"/>
              <a:t>4/5/2018</a:t>
            </a:fld>
            <a:endParaRPr lang="en-US"/>
          </a:p>
        </p:txBody>
      </p:sp>
      <p:sp>
        <p:nvSpPr>
          <p:cNvPr id="5" name="Footer Placeholder 4"/>
          <p:cNvSpPr>
            <a:spLocks noGrp="1"/>
          </p:cNvSpPr>
          <p:nvPr>
            <p:ph type="ftr" sz="quarter" idx="11"/>
          </p:nvPr>
        </p:nvSpPr>
        <p:spPr>
          <a:xfrm>
            <a:off x="3124200" y="634942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E60B9B-D511-0C45-91E3-A08F4FCA8553}" type="slidenum">
              <a:rPr lang="en-US" smtClean="0"/>
              <a:pPr/>
              <a:t>‹#›</a:t>
            </a:fld>
            <a:endParaRPr lang="en-US"/>
          </a:p>
        </p:txBody>
      </p:sp>
    </p:spTree>
    <p:extLst>
      <p:ext uri="{BB962C8B-B14F-4D97-AF65-F5344CB8AC3E}">
        <p14:creationId xmlns:p14="http://schemas.microsoft.com/office/powerpoint/2010/main" val="248170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01F487-4A12-4320-A97C-FB80EC764A85}" type="datetime1">
              <a:rPr lang="en-US" smtClean="0"/>
              <a:t>4/5/2018</a:t>
            </a:fld>
            <a:endParaRPr lang="en-US"/>
          </a:p>
        </p:txBody>
      </p:sp>
      <p:sp>
        <p:nvSpPr>
          <p:cNvPr id="6" name="Footer Placeholder 5"/>
          <p:cNvSpPr>
            <a:spLocks noGrp="1"/>
          </p:cNvSpPr>
          <p:nvPr>
            <p:ph type="ftr" sz="quarter" idx="11"/>
          </p:nvPr>
        </p:nvSpPr>
        <p:spPr>
          <a:xfrm>
            <a:off x="3124200" y="634942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E60B9B-D511-0C45-91E3-A08F4FCA8553}" type="slidenum">
              <a:rPr lang="en-US" smtClean="0"/>
              <a:pPr/>
              <a:t>‹#›</a:t>
            </a:fld>
            <a:endParaRPr lang="en-US"/>
          </a:p>
        </p:txBody>
      </p:sp>
    </p:spTree>
    <p:extLst>
      <p:ext uri="{BB962C8B-B14F-4D97-AF65-F5344CB8AC3E}">
        <p14:creationId xmlns:p14="http://schemas.microsoft.com/office/powerpoint/2010/main" val="3124281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C52F7C-994E-434E-A712-78A37BD3B38B}" type="datetime1">
              <a:rPr lang="en-US" smtClean="0"/>
              <a:t>4/5/2018</a:t>
            </a:fld>
            <a:endParaRPr lang="en-US"/>
          </a:p>
        </p:txBody>
      </p:sp>
      <p:sp>
        <p:nvSpPr>
          <p:cNvPr id="8" name="Footer Placeholder 7"/>
          <p:cNvSpPr>
            <a:spLocks noGrp="1"/>
          </p:cNvSpPr>
          <p:nvPr>
            <p:ph type="ftr" sz="quarter" idx="11"/>
          </p:nvPr>
        </p:nvSpPr>
        <p:spPr>
          <a:xfrm>
            <a:off x="3124200" y="6349426"/>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2E60B9B-D511-0C45-91E3-A08F4FCA8553}" type="slidenum">
              <a:rPr lang="en-US" smtClean="0"/>
              <a:pPr/>
              <a:t>‹#›</a:t>
            </a:fld>
            <a:endParaRPr lang="en-US"/>
          </a:p>
        </p:txBody>
      </p:sp>
    </p:spTree>
    <p:extLst>
      <p:ext uri="{BB962C8B-B14F-4D97-AF65-F5344CB8AC3E}">
        <p14:creationId xmlns:p14="http://schemas.microsoft.com/office/powerpoint/2010/main" val="91867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C60237-CE95-4B8A-98EF-8A1424900128}" type="datetime1">
              <a:rPr lang="en-US" smtClean="0"/>
              <a:t>4/5/2018</a:t>
            </a:fld>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2E60B9B-D511-0C45-91E3-A08F4FCA8553}" type="slidenum">
              <a:rPr lang="en-US" smtClean="0"/>
              <a:pPr/>
              <a:t>‹#›</a:t>
            </a:fld>
            <a:endParaRPr lang="en-US"/>
          </a:p>
        </p:txBody>
      </p:sp>
    </p:spTree>
    <p:extLst>
      <p:ext uri="{BB962C8B-B14F-4D97-AF65-F5344CB8AC3E}">
        <p14:creationId xmlns:p14="http://schemas.microsoft.com/office/powerpoint/2010/main" val="52997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F329F-8F3A-4D8F-94F7-770B44D3B66B}" type="datetime1">
              <a:rPr lang="en-US" smtClean="0"/>
              <a:t>4/5/2018</a:t>
            </a:fld>
            <a:endParaRPr lang="en-US"/>
          </a:p>
        </p:txBody>
      </p:sp>
      <p:sp>
        <p:nvSpPr>
          <p:cNvPr id="3" name="Footer Placeholder 2"/>
          <p:cNvSpPr>
            <a:spLocks noGrp="1"/>
          </p:cNvSpPr>
          <p:nvPr>
            <p:ph type="ftr" sz="quarter" idx="11"/>
          </p:nvPr>
        </p:nvSpPr>
        <p:spPr>
          <a:xfrm>
            <a:off x="3124200" y="6349426"/>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2E60B9B-D511-0C45-91E3-A08F4FCA8553}" type="slidenum">
              <a:rPr lang="en-US" smtClean="0"/>
              <a:pPr/>
              <a:t>‹#›</a:t>
            </a:fld>
            <a:endParaRPr lang="en-US"/>
          </a:p>
        </p:txBody>
      </p:sp>
    </p:spTree>
    <p:extLst>
      <p:ext uri="{BB962C8B-B14F-4D97-AF65-F5344CB8AC3E}">
        <p14:creationId xmlns:p14="http://schemas.microsoft.com/office/powerpoint/2010/main" val="1467936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47894-D5DC-430D-B934-3D1BDA5499B3}" type="datetime1">
              <a:rPr lang="en-US" smtClean="0"/>
              <a:t>4/5/2018</a:t>
            </a:fld>
            <a:endParaRPr lang="en-US"/>
          </a:p>
        </p:txBody>
      </p:sp>
      <p:sp>
        <p:nvSpPr>
          <p:cNvPr id="6" name="Footer Placeholder 5"/>
          <p:cNvSpPr>
            <a:spLocks noGrp="1"/>
          </p:cNvSpPr>
          <p:nvPr>
            <p:ph type="ftr" sz="quarter" idx="11"/>
          </p:nvPr>
        </p:nvSpPr>
        <p:spPr>
          <a:xfrm>
            <a:off x="3124200" y="634942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E60B9B-D511-0C45-91E3-A08F4FCA8553}" type="slidenum">
              <a:rPr lang="en-US" smtClean="0"/>
              <a:pPr/>
              <a:t>‹#›</a:t>
            </a:fld>
            <a:endParaRPr lang="en-US"/>
          </a:p>
        </p:txBody>
      </p:sp>
    </p:spTree>
    <p:extLst>
      <p:ext uri="{BB962C8B-B14F-4D97-AF65-F5344CB8AC3E}">
        <p14:creationId xmlns:p14="http://schemas.microsoft.com/office/powerpoint/2010/main" val="212170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81043-82AE-4F13-B5AE-CFB002E224AA}" type="datetime1">
              <a:rPr lang="en-US" smtClean="0"/>
              <a:t>4/5/2018</a:t>
            </a:fld>
            <a:endParaRPr lang="en-US"/>
          </a:p>
        </p:txBody>
      </p:sp>
      <p:sp>
        <p:nvSpPr>
          <p:cNvPr id="6" name="Footer Placeholder 5"/>
          <p:cNvSpPr>
            <a:spLocks noGrp="1"/>
          </p:cNvSpPr>
          <p:nvPr>
            <p:ph type="ftr" sz="quarter" idx="11"/>
          </p:nvPr>
        </p:nvSpPr>
        <p:spPr>
          <a:xfrm>
            <a:off x="3124200" y="634942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E60B9B-D511-0C45-91E3-A08F4FCA8553}" type="slidenum">
              <a:rPr lang="en-US" smtClean="0"/>
              <a:pPr/>
              <a:t>‹#›</a:t>
            </a:fld>
            <a:endParaRPr lang="en-US"/>
          </a:p>
        </p:txBody>
      </p:sp>
    </p:spTree>
    <p:extLst>
      <p:ext uri="{BB962C8B-B14F-4D97-AF65-F5344CB8AC3E}">
        <p14:creationId xmlns:p14="http://schemas.microsoft.com/office/powerpoint/2010/main" val="121508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0474" y="318454"/>
            <a:ext cx="7936326" cy="65521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50473" y="1600200"/>
            <a:ext cx="7933503"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5774" y="6388100"/>
            <a:ext cx="1975026" cy="333375"/>
          </a:xfrm>
          <a:prstGeom prst="rect">
            <a:avLst/>
          </a:prstGeom>
        </p:spPr>
        <p:txBody>
          <a:bodyPr vert="horz" lIns="91440" tIns="45720" rIns="91440" bIns="45720" rtlCol="0" anchor="ctr"/>
          <a:lstStyle>
            <a:lvl1pPr algn="l">
              <a:defRPr sz="1200">
                <a:solidFill>
                  <a:schemeClr val="tx1">
                    <a:tint val="75000"/>
                  </a:schemeClr>
                </a:solidFill>
              </a:defRPr>
            </a:lvl1pPr>
          </a:lstStyle>
          <a:p>
            <a:fld id="{63EF3FA3-D2AF-4967-961B-096D51426532}" type="datetime1">
              <a:rPr lang="en-US" smtClean="0"/>
              <a:t>4/5/2018</a:t>
            </a:fld>
            <a:endParaRPr lang="en-US"/>
          </a:p>
        </p:txBody>
      </p:sp>
      <p:sp>
        <p:nvSpPr>
          <p:cNvPr id="7" name="Rectangle 6"/>
          <p:cNvSpPr/>
          <p:nvPr userDrawn="1"/>
        </p:nvSpPr>
        <p:spPr>
          <a:xfrm>
            <a:off x="454377" y="6388100"/>
            <a:ext cx="8184444" cy="342900"/>
          </a:xfrm>
          <a:prstGeom prst="rect">
            <a:avLst/>
          </a:prstGeom>
          <a:solidFill>
            <a:schemeClr val="bg1"/>
          </a:solidFill>
          <a:ln>
            <a:solidFill>
              <a:srgbClr val="0065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54377" y="318454"/>
            <a:ext cx="8184444" cy="655213"/>
          </a:xfrm>
          <a:prstGeom prst="rect">
            <a:avLst/>
          </a:prstGeom>
          <a:noFill/>
          <a:ln>
            <a:solidFill>
              <a:srgbClr val="0065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479778" y="318454"/>
            <a:ext cx="0" cy="6412546"/>
          </a:xfrm>
          <a:prstGeom prst="line">
            <a:avLst/>
          </a:prstGeom>
          <a:ln w="76200" cmpd="sng">
            <a:solidFill>
              <a:srgbClr val="0065A4"/>
            </a:solidFill>
          </a:ln>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750473" y="6437552"/>
            <a:ext cx="7828171" cy="276999"/>
          </a:xfrm>
          <a:prstGeom prst="rect">
            <a:avLst/>
          </a:prstGeom>
        </p:spPr>
        <p:txBody>
          <a:bodyPr wrap="square">
            <a:spAutoFit/>
          </a:bodyPr>
          <a:lstStyle/>
          <a:p>
            <a:pPr fontAlgn="auto">
              <a:spcAft>
                <a:spcPts val="0"/>
              </a:spcAft>
              <a:defRPr/>
            </a:pPr>
            <a:r>
              <a:rPr lang="en-US" sz="1200" dirty="0" smtClean="0">
                <a:ln w="18415" cmpd="sng">
                  <a:noFill/>
                  <a:prstDash val="solid"/>
                </a:ln>
                <a:solidFill>
                  <a:srgbClr val="0065A4"/>
                </a:solidFill>
                <a:effectLst/>
                <a:latin typeface="Arial" pitchFamily="34" charset="0"/>
                <a:cs typeface="Arial" pitchFamily="34" charset="0"/>
              </a:rPr>
              <a:t>www.campaignforaction.org/webinars</a:t>
            </a:r>
            <a:endParaRPr lang="en-US" sz="1200" dirty="0">
              <a:ln w="18415" cmpd="sng">
                <a:noFill/>
                <a:prstDash val="solid"/>
              </a:ln>
              <a:solidFill>
                <a:srgbClr val="0065A4"/>
              </a:solidFill>
              <a:effectLst/>
              <a:latin typeface="Arial" pitchFamily="34" charset="0"/>
              <a:cs typeface="Arial" pitchFamily="34" charset="0"/>
            </a:endParaRPr>
          </a:p>
        </p:txBody>
      </p:sp>
      <p:pic>
        <p:nvPicPr>
          <p:cNvPr id="11" name="Picture 15" descr="CFA_CCNA_4cNOTAG FIN2.eps"/>
          <p:cNvPicPr>
            <a:picLocks noChangeAspect="1"/>
          </p:cNvPicPr>
          <p:nvPr userDrawn="1"/>
        </p:nvPicPr>
        <p:blipFill>
          <a:blip r:embed="rId13">
            <a:extLst>
              <a:ext uri="{28A0092B-C50C-407E-A947-70E740481C1C}">
                <a14:useLocalDpi xmlns:a14="http://schemas.microsoft.com/office/drawing/2010/main" val="0"/>
              </a:ext>
            </a:extLst>
          </a:blip>
          <a:srcRect r="37883"/>
          <a:stretch>
            <a:fillRect/>
          </a:stretch>
        </p:blipFill>
        <p:spPr bwMode="auto">
          <a:xfrm>
            <a:off x="6732382" y="395288"/>
            <a:ext cx="18462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4"/>
          <p:cNvSpPr>
            <a:spLocks noGrp="1"/>
          </p:cNvSpPr>
          <p:nvPr>
            <p:ph type="sldNum" sz="quarter" idx="4"/>
          </p:nvPr>
        </p:nvSpPr>
        <p:spPr>
          <a:xfrm>
            <a:off x="6553200" y="6356350"/>
            <a:ext cx="2133600" cy="365125"/>
          </a:xfrm>
          <a:prstGeom prst="rect">
            <a:avLst/>
          </a:prstGeom>
        </p:spPr>
        <p:txBody>
          <a:bodyPr/>
          <a:lstStyle>
            <a:lvl1pPr algn="r">
              <a:defRPr sz="1600">
                <a:solidFill>
                  <a:srgbClr val="0065A4"/>
                </a:solidFill>
                <a:latin typeface="Arial" panose="020B0604020202020204" pitchFamily="34" charset="0"/>
                <a:cs typeface="Arial" panose="020B0604020202020204" pitchFamily="34" charset="0"/>
              </a:defRPr>
            </a:lvl1pPr>
          </a:lstStyle>
          <a:p>
            <a:fld id="{62E60B9B-D511-0C45-91E3-A08F4FCA8553}" type="slidenum">
              <a:rPr lang="en-US" smtClean="0"/>
              <a:pPr/>
              <a:t>‹#›</a:t>
            </a:fld>
            <a:endParaRPr lang="en-US" dirty="0"/>
          </a:p>
        </p:txBody>
      </p:sp>
    </p:spTree>
    <p:extLst>
      <p:ext uri="{BB962C8B-B14F-4D97-AF65-F5344CB8AC3E}">
        <p14:creationId xmlns:p14="http://schemas.microsoft.com/office/powerpoint/2010/main" val="1772077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400" b="1" i="0" kern="1200">
          <a:solidFill>
            <a:srgbClr val="0065A4"/>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0065A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0065A4"/>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0065A4"/>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0065A4"/>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0065A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78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C:\Users\amccallion\Desktop\CFA-logoHiResnota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12" y="279847"/>
            <a:ext cx="8975390" cy="12002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7" name="Rectangle 6"/>
          <p:cNvSpPr/>
          <p:nvPr/>
        </p:nvSpPr>
        <p:spPr>
          <a:xfrm>
            <a:off x="0" y="1869440"/>
            <a:ext cx="9144000" cy="5009324"/>
          </a:xfrm>
          <a:prstGeom prst="rect">
            <a:avLst/>
          </a:prstGeom>
          <a:solidFill>
            <a:srgbClr val="0065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943100" y="4240530"/>
            <a:ext cx="6670165" cy="1940202"/>
          </a:xfrm>
          <a:prstGeom prst="rect">
            <a:avLst/>
          </a:prstGeom>
          <a:ln>
            <a:noFill/>
          </a:ln>
        </p:spPr>
        <p:txBody>
          <a:bodyPr/>
          <a:lstStyle>
            <a:lvl1pPr algn="r" defTabSz="457200" rtl="0" eaLnBrk="1" latinLnBrk="0" hangingPunct="1">
              <a:spcBef>
                <a:spcPct val="0"/>
              </a:spcBef>
              <a:buNone/>
              <a:defRPr sz="4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ea typeface="+mj-ea"/>
                <a:cs typeface="+mj-cs"/>
              </a:defRPr>
            </a:lvl1pPr>
          </a:lstStyle>
          <a:p>
            <a:pPr fontAlgn="auto">
              <a:spcAft>
                <a:spcPts val="0"/>
              </a:spcAft>
              <a:defRPr/>
            </a:pPr>
            <a:r>
              <a:rPr lang="en-US" sz="3600" dirty="0">
                <a:ln w="18415" cmpd="sng">
                  <a:noFill/>
                  <a:prstDash val="solid"/>
                </a:ln>
                <a:solidFill>
                  <a:schemeClr val="bg1"/>
                </a:solidFill>
                <a:effectLst/>
                <a:latin typeface="Arial" pitchFamily="34" charset="0"/>
                <a:cs typeface="Arial" pitchFamily="34" charset="0"/>
              </a:rPr>
              <a:t>State and County Health and Diversity Measures: Are We/You Moving the Needle?</a:t>
            </a:r>
            <a:endParaRPr lang="en-US" sz="3600" dirty="0" smtClean="0">
              <a:ln w="18415" cmpd="sng">
                <a:noFill/>
                <a:prstDash val="solid"/>
              </a:ln>
              <a:solidFill>
                <a:schemeClr val="bg1"/>
              </a:solidFill>
              <a:effectLst/>
              <a:latin typeface="Arial" pitchFamily="34" charset="0"/>
              <a:cs typeface="Arial" pitchFamily="34" charset="0"/>
            </a:endParaRPr>
          </a:p>
          <a:p>
            <a:pPr fontAlgn="auto">
              <a:spcAft>
                <a:spcPts val="0"/>
              </a:spcAft>
              <a:defRPr/>
            </a:pPr>
            <a:endParaRPr lang="en-US" sz="2200" dirty="0" smtClean="0">
              <a:ln w="18415" cmpd="sng">
                <a:noFill/>
                <a:prstDash val="solid"/>
              </a:ln>
              <a:solidFill>
                <a:schemeClr val="bg1"/>
              </a:solidFill>
              <a:effectLst/>
              <a:latin typeface="Arial" pitchFamily="34" charset="0"/>
              <a:cs typeface="Arial" pitchFamily="34" charset="0"/>
            </a:endParaRPr>
          </a:p>
          <a:p>
            <a:pPr fontAlgn="auto">
              <a:spcAft>
                <a:spcPts val="0"/>
              </a:spcAft>
              <a:defRPr/>
            </a:pPr>
            <a:r>
              <a:rPr lang="en-US" sz="2200" dirty="0" smtClean="0">
                <a:ln w="18415" cmpd="sng">
                  <a:noFill/>
                  <a:prstDash val="solid"/>
                </a:ln>
                <a:solidFill>
                  <a:schemeClr val="bg1"/>
                </a:solidFill>
                <a:effectLst/>
                <a:latin typeface="Arial" pitchFamily="34" charset="0"/>
                <a:cs typeface="Arial" pitchFamily="34" charset="0"/>
              </a:rPr>
              <a:t>March 20, 2018</a:t>
            </a:r>
          </a:p>
          <a:p>
            <a:pPr fontAlgn="auto">
              <a:spcAft>
                <a:spcPts val="0"/>
              </a:spcAft>
              <a:defRPr/>
            </a:pPr>
            <a:endParaRPr lang="en-US" sz="2200" dirty="0">
              <a:ln w="18415" cmpd="sng">
                <a:noFill/>
                <a:prstDash val="solid"/>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289715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50" dirty="0" smtClean="0"/>
              <a:t>RN Graduates vs. US Population: Diversity</a:t>
            </a:r>
            <a:endParaRPr lang="en-US" sz="225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9877145"/>
              </p:ext>
            </p:extLst>
          </p:nvPr>
        </p:nvGraphicFramePr>
        <p:xfrm>
          <a:off x="750888" y="1096466"/>
          <a:ext cx="7932737" cy="533075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2E60B9B-D511-0C45-91E3-A08F4FCA8553}" type="slidenum">
              <a:rPr lang="en-US" smtClean="0"/>
              <a:pPr/>
              <a:t>10</a:t>
            </a:fld>
            <a:endParaRPr lang="en-US"/>
          </a:p>
        </p:txBody>
      </p:sp>
    </p:spTree>
    <p:extLst>
      <p:ext uri="{BB962C8B-B14F-4D97-AF65-F5344CB8AC3E}">
        <p14:creationId xmlns:p14="http://schemas.microsoft.com/office/powerpoint/2010/main" val="266029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of Pre-Licensure RN Graduates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5817874"/>
              </p:ext>
            </p:extLst>
          </p:nvPr>
        </p:nvGraphicFramePr>
        <p:xfrm>
          <a:off x="750888" y="1600200"/>
          <a:ext cx="7932737"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2E60B9B-D511-0C45-91E3-A08F4FCA8553}" type="slidenum">
              <a:rPr lang="en-US" smtClean="0"/>
              <a:pPr/>
              <a:t>11</a:t>
            </a:fld>
            <a:endParaRPr lang="en-US"/>
          </a:p>
        </p:txBody>
      </p:sp>
    </p:spTree>
    <p:extLst>
      <p:ext uri="{BB962C8B-B14F-4D97-AF65-F5344CB8AC3E}">
        <p14:creationId xmlns:p14="http://schemas.microsoft.com/office/powerpoint/2010/main" val="246652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smtClean="0"/>
              <a:t>RN </a:t>
            </a:r>
            <a:r>
              <a:rPr lang="en-US" sz="2300" dirty="0"/>
              <a:t>G</a:t>
            </a:r>
            <a:r>
              <a:rPr lang="en-US" sz="2300" dirty="0" smtClean="0"/>
              <a:t>raduates vs. US Population: Gender</a:t>
            </a:r>
            <a:endParaRPr lang="en-US" sz="23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854134"/>
              </p:ext>
            </p:extLst>
          </p:nvPr>
        </p:nvGraphicFramePr>
        <p:xfrm>
          <a:off x="750888" y="1600200"/>
          <a:ext cx="7932737"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2E60B9B-D511-0C45-91E3-A08F4FCA8553}" type="slidenum">
              <a:rPr lang="en-US" smtClean="0"/>
              <a:pPr/>
              <a:t>12</a:t>
            </a:fld>
            <a:endParaRPr lang="en-US"/>
          </a:p>
        </p:txBody>
      </p:sp>
    </p:spTree>
    <p:extLst>
      <p:ext uri="{BB962C8B-B14F-4D97-AF65-F5344CB8AC3E}">
        <p14:creationId xmlns:p14="http://schemas.microsoft.com/office/powerpoint/2010/main" val="29930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 Total RN Population</a:t>
            </a:r>
            <a:endParaRPr lang="en-US" dirty="0"/>
          </a:p>
        </p:txBody>
      </p:sp>
      <p:sp>
        <p:nvSpPr>
          <p:cNvPr id="3" name="Content Placeholder 2"/>
          <p:cNvSpPr>
            <a:spLocks noGrp="1"/>
          </p:cNvSpPr>
          <p:nvPr>
            <p:ph idx="1"/>
          </p:nvPr>
        </p:nvSpPr>
        <p:spPr>
          <a:xfrm>
            <a:off x="753297" y="1232210"/>
            <a:ext cx="7933503" cy="4525963"/>
          </a:xfrm>
        </p:spPr>
        <p:txBody>
          <a:bodyPr>
            <a:normAutofit/>
          </a:bodyPr>
          <a:lstStyle/>
          <a:p>
            <a:pPr>
              <a:lnSpc>
                <a:spcPct val="150000"/>
              </a:lnSpc>
            </a:pPr>
            <a:r>
              <a:rPr lang="en-US" dirty="0" smtClean="0"/>
              <a:t>American Community Survey</a:t>
            </a:r>
          </a:p>
          <a:p>
            <a:pPr lvl="1">
              <a:lnSpc>
                <a:spcPct val="150000"/>
              </a:lnSpc>
            </a:pPr>
            <a:r>
              <a:rPr lang="en-US" dirty="0" smtClean="0"/>
              <a:t>Administered by US Census Bureau</a:t>
            </a:r>
          </a:p>
          <a:p>
            <a:pPr lvl="1">
              <a:lnSpc>
                <a:spcPct val="150000"/>
              </a:lnSpc>
            </a:pPr>
            <a:r>
              <a:rPr lang="en-US" dirty="0" smtClean="0"/>
              <a:t>Conducted monthly and data released annually</a:t>
            </a:r>
          </a:p>
          <a:p>
            <a:pPr>
              <a:lnSpc>
                <a:spcPct val="150000"/>
              </a:lnSpc>
            </a:pPr>
            <a:r>
              <a:rPr lang="en-US" dirty="0" smtClean="0"/>
              <a:t>RNs identified by self-reported occupation</a:t>
            </a:r>
          </a:p>
          <a:p>
            <a:pPr lvl="1">
              <a:lnSpc>
                <a:spcPct val="150000"/>
              </a:lnSpc>
            </a:pPr>
            <a:r>
              <a:rPr lang="en-US" dirty="0" smtClean="0"/>
              <a:t>Currently working</a:t>
            </a:r>
          </a:p>
          <a:p>
            <a:pPr lvl="1">
              <a:lnSpc>
                <a:spcPct val="150000"/>
              </a:lnSpc>
            </a:pPr>
            <a:r>
              <a:rPr lang="en-US" dirty="0" smtClean="0"/>
              <a:t>Unemployed but reports normal occupation is nursing</a:t>
            </a:r>
          </a:p>
          <a:p>
            <a:pPr marL="457200" lvl="1" indent="0">
              <a:buNone/>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62E60B9B-D511-0C45-91E3-A08F4FCA8553}" type="slidenum">
              <a:rPr lang="en-US" smtClean="0"/>
              <a:pPr/>
              <a:t>13</a:t>
            </a:fld>
            <a:endParaRPr lang="en-US"/>
          </a:p>
        </p:txBody>
      </p:sp>
    </p:spTree>
    <p:extLst>
      <p:ext uri="{BB962C8B-B14F-4D97-AF65-F5344CB8AC3E}">
        <p14:creationId xmlns:p14="http://schemas.microsoft.com/office/powerpoint/2010/main" val="5769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RN Population Over Time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755201"/>
              </p:ext>
            </p:extLst>
          </p:nvPr>
        </p:nvGraphicFramePr>
        <p:xfrm>
          <a:off x="750888" y="1600200"/>
          <a:ext cx="7932737"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2E60B9B-D511-0C45-91E3-A08F4FCA8553}" type="slidenum">
              <a:rPr lang="en-US" smtClean="0"/>
              <a:pPr/>
              <a:t>14</a:t>
            </a:fld>
            <a:endParaRPr lang="en-US"/>
          </a:p>
        </p:txBody>
      </p:sp>
    </p:spTree>
    <p:extLst>
      <p:ext uri="{BB962C8B-B14F-4D97-AF65-F5344CB8AC3E}">
        <p14:creationId xmlns:p14="http://schemas.microsoft.com/office/powerpoint/2010/main" val="275810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RN vs. US Population Over Time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730868"/>
              </p:ext>
            </p:extLst>
          </p:nvPr>
        </p:nvGraphicFramePr>
        <p:xfrm>
          <a:off x="750888" y="1245140"/>
          <a:ext cx="7932737" cy="488102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2E60B9B-D511-0C45-91E3-A08F4FCA8553}" type="slidenum">
              <a:rPr lang="en-US" smtClean="0"/>
              <a:pPr/>
              <a:t>15</a:t>
            </a:fld>
            <a:endParaRPr lang="en-US"/>
          </a:p>
        </p:txBody>
      </p:sp>
    </p:spTree>
    <p:extLst>
      <p:ext uri="{BB962C8B-B14F-4D97-AF65-F5344CB8AC3E}">
        <p14:creationId xmlns:p14="http://schemas.microsoft.com/office/powerpoint/2010/main" val="6183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RN Graduates: Race/Ethnic </a:t>
            </a:r>
            <a:r>
              <a:rPr lang="en-US" dirty="0"/>
              <a:t>D</a:t>
            </a:r>
            <a:r>
              <a:rPr lang="en-US" dirty="0" smtClean="0"/>
              <a:t>iversity, </a:t>
            </a:r>
            <a:br>
              <a:rPr lang="en-US" dirty="0" smtClean="0"/>
            </a:br>
            <a:r>
              <a:rPr lang="en-US" dirty="0" smtClean="0"/>
              <a:t>by Degree </a:t>
            </a:r>
            <a:r>
              <a:rPr lang="en-US" dirty="0"/>
              <a:t>T</a:t>
            </a:r>
            <a:r>
              <a:rPr lang="en-US" dirty="0" smtClean="0"/>
              <a:t>ype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9180227"/>
              </p:ext>
            </p:extLst>
          </p:nvPr>
        </p:nvGraphicFramePr>
        <p:xfrm>
          <a:off x="750888" y="1186774"/>
          <a:ext cx="7932737" cy="4939389"/>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2E60B9B-D511-0C45-91E3-A08F4FCA8553}" type="slidenum">
              <a:rPr lang="en-US" smtClean="0"/>
              <a:pPr/>
              <a:t>16</a:t>
            </a:fld>
            <a:endParaRPr lang="en-US"/>
          </a:p>
        </p:txBody>
      </p:sp>
    </p:spTree>
    <p:extLst>
      <p:ext uri="{BB962C8B-B14F-4D97-AF65-F5344CB8AC3E}">
        <p14:creationId xmlns:p14="http://schemas.microsoft.com/office/powerpoint/2010/main" val="116138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RN Graduates: Gender </a:t>
            </a:r>
            <a:r>
              <a:rPr lang="en-US" dirty="0"/>
              <a:t>D</a:t>
            </a:r>
            <a:r>
              <a:rPr lang="en-US" dirty="0" smtClean="0"/>
              <a:t>iversity, </a:t>
            </a:r>
            <a:br>
              <a:rPr lang="en-US" dirty="0" smtClean="0"/>
            </a:br>
            <a:r>
              <a:rPr lang="en-US" dirty="0" smtClean="0"/>
              <a:t>by </a:t>
            </a:r>
            <a:r>
              <a:rPr lang="en-US" dirty="0"/>
              <a:t>D</a:t>
            </a:r>
            <a:r>
              <a:rPr lang="en-US" dirty="0" smtClean="0"/>
              <a:t>egree </a:t>
            </a:r>
            <a:r>
              <a:rPr lang="en-US" dirty="0"/>
              <a:t>T</a:t>
            </a:r>
            <a:r>
              <a:rPr lang="en-US" dirty="0" smtClean="0"/>
              <a:t>ype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1052603"/>
              </p:ext>
            </p:extLst>
          </p:nvPr>
        </p:nvGraphicFramePr>
        <p:xfrm>
          <a:off x="750888" y="1186774"/>
          <a:ext cx="7932737" cy="4939389"/>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2E60B9B-D511-0C45-91E3-A08F4FCA8553}" type="slidenum">
              <a:rPr lang="en-US" smtClean="0"/>
              <a:pPr/>
              <a:t>17</a:t>
            </a:fld>
            <a:endParaRPr lang="en-US"/>
          </a:p>
        </p:txBody>
      </p:sp>
    </p:spTree>
    <p:extLst>
      <p:ext uri="{BB962C8B-B14F-4D97-AF65-F5344CB8AC3E}">
        <p14:creationId xmlns:p14="http://schemas.microsoft.com/office/powerpoint/2010/main" val="392093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RN Doctoral Graduates:</a:t>
            </a:r>
            <a:br>
              <a:rPr lang="en-US" dirty="0" smtClean="0"/>
            </a:br>
            <a:r>
              <a:rPr lang="en-US" dirty="0" smtClean="0"/>
              <a:t>Race/Ethnic </a:t>
            </a:r>
            <a:r>
              <a:rPr lang="en-US" dirty="0"/>
              <a:t>D</a:t>
            </a:r>
            <a:r>
              <a:rPr lang="en-US" dirty="0" smtClean="0"/>
              <a:t>iversity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0020175"/>
              </p:ext>
            </p:extLst>
          </p:nvPr>
        </p:nvGraphicFramePr>
        <p:xfrm>
          <a:off x="750888" y="1186774"/>
          <a:ext cx="7932737" cy="4939389"/>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2E60B9B-D511-0C45-91E3-A08F4FCA8553}" type="slidenum">
              <a:rPr lang="en-US" smtClean="0"/>
              <a:pPr/>
              <a:t>18</a:t>
            </a:fld>
            <a:endParaRPr lang="en-US"/>
          </a:p>
        </p:txBody>
      </p:sp>
    </p:spTree>
    <p:extLst>
      <p:ext uri="{BB962C8B-B14F-4D97-AF65-F5344CB8AC3E}">
        <p14:creationId xmlns:p14="http://schemas.microsoft.com/office/powerpoint/2010/main" val="387009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RN Doctoral Graduates: </a:t>
            </a:r>
            <a:br>
              <a:rPr lang="en-US" dirty="0" smtClean="0"/>
            </a:br>
            <a:r>
              <a:rPr lang="en-US" dirty="0" smtClean="0"/>
              <a:t>Gender </a:t>
            </a:r>
            <a:r>
              <a:rPr lang="en-US" dirty="0"/>
              <a:t>D</a:t>
            </a:r>
            <a:r>
              <a:rPr lang="en-US" dirty="0" smtClean="0"/>
              <a:t>iversity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4198451"/>
              </p:ext>
            </p:extLst>
          </p:nvPr>
        </p:nvGraphicFramePr>
        <p:xfrm>
          <a:off x="750888" y="1186774"/>
          <a:ext cx="7932737" cy="4939389"/>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2E60B9B-D511-0C45-91E3-A08F4FCA8553}" type="slidenum">
              <a:rPr lang="en-US" smtClean="0"/>
              <a:pPr/>
              <a:t>19</a:t>
            </a:fld>
            <a:endParaRPr lang="en-US"/>
          </a:p>
        </p:txBody>
      </p:sp>
    </p:spTree>
    <p:extLst>
      <p:ext uri="{BB962C8B-B14F-4D97-AF65-F5344CB8AC3E}">
        <p14:creationId xmlns:p14="http://schemas.microsoft.com/office/powerpoint/2010/main" val="200627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Today’s Webinar </a:t>
            </a:r>
            <a:endParaRPr lang="en-US" sz="3200" dirty="0"/>
          </a:p>
        </p:txBody>
      </p:sp>
      <p:sp>
        <p:nvSpPr>
          <p:cNvPr id="8" name="Content Placeholder 2"/>
          <p:cNvSpPr>
            <a:spLocks noGrp="1"/>
          </p:cNvSpPr>
          <p:nvPr>
            <p:ph idx="1"/>
          </p:nvPr>
        </p:nvSpPr>
        <p:spPr>
          <a:xfrm>
            <a:off x="667349" y="1672644"/>
            <a:ext cx="4644880" cy="4680205"/>
          </a:xfrm>
        </p:spPr>
        <p:txBody>
          <a:bodyPr>
            <a:normAutofit/>
          </a:bodyPr>
          <a:lstStyle/>
          <a:p>
            <a:pPr marL="0" indent="0">
              <a:buNone/>
            </a:pPr>
            <a:endParaRPr lang="en-US" sz="2000" dirty="0" smtClean="0"/>
          </a:p>
          <a:p>
            <a:endParaRPr lang="en-US" sz="2000" dirty="0"/>
          </a:p>
        </p:txBody>
      </p:sp>
      <p:sp>
        <p:nvSpPr>
          <p:cNvPr id="11" name="Content Placeholder 4"/>
          <p:cNvSpPr txBox="1">
            <a:spLocks/>
          </p:cNvSpPr>
          <p:nvPr/>
        </p:nvSpPr>
        <p:spPr bwMode="auto">
          <a:xfrm>
            <a:off x="5979700" y="4162384"/>
            <a:ext cx="3280946" cy="119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20000"/>
              </a:spcBef>
            </a:pPr>
            <a:r>
              <a:rPr lang="en-US" sz="2000" b="1" dirty="0">
                <a:solidFill>
                  <a:srgbClr val="0065A4"/>
                </a:solidFill>
                <a:latin typeface="Arial" panose="020B0604020202020204" pitchFamily="34" charset="0"/>
                <a:ea typeface="+mj-ea"/>
                <a:cs typeface="Arial" panose="020B0604020202020204" pitchFamily="34" charset="0"/>
              </a:rPr>
              <a:t>Winifred V. Quinn, PhD</a:t>
            </a:r>
          </a:p>
          <a:p>
            <a:pPr>
              <a:spcBef>
                <a:spcPct val="20000"/>
              </a:spcBef>
            </a:pPr>
            <a:r>
              <a:rPr lang="en-US" sz="2000" dirty="0">
                <a:solidFill>
                  <a:srgbClr val="0065A4"/>
                </a:solidFill>
                <a:latin typeface="Arial" panose="020B0604020202020204" pitchFamily="34" charset="0"/>
                <a:ea typeface="+mj-ea"/>
                <a:cs typeface="Arial" panose="020B0604020202020204" pitchFamily="34" charset="0"/>
              </a:rPr>
              <a:t>Director, Advocacy &amp; Consumer Affairs</a:t>
            </a:r>
          </a:p>
          <a:p>
            <a:pPr>
              <a:spcBef>
                <a:spcPct val="20000"/>
              </a:spcBef>
            </a:pPr>
            <a:r>
              <a:rPr lang="en-US" sz="2000" dirty="0">
                <a:solidFill>
                  <a:srgbClr val="0065A4"/>
                </a:solidFill>
                <a:latin typeface="Arial" panose="020B0604020202020204" pitchFamily="34" charset="0"/>
                <a:ea typeface="+mj-ea"/>
                <a:cs typeface="Arial" panose="020B0604020202020204" pitchFamily="34" charset="0"/>
              </a:rPr>
              <a:t>Center to Champion Nursing in </a:t>
            </a:r>
            <a:r>
              <a:rPr lang="en-US" sz="2000" dirty="0" smtClean="0">
                <a:solidFill>
                  <a:srgbClr val="0065A4"/>
                </a:solidFill>
                <a:latin typeface="Arial" panose="020B0604020202020204" pitchFamily="34" charset="0"/>
                <a:ea typeface="+mj-ea"/>
                <a:cs typeface="Arial" panose="020B0604020202020204" pitchFamily="34" charset="0"/>
              </a:rPr>
              <a:t>America</a:t>
            </a:r>
            <a:endParaRPr lang="en-US" sz="2000" dirty="0">
              <a:solidFill>
                <a:srgbClr val="0065A4"/>
              </a:solidFill>
              <a:latin typeface="Arial" panose="020B0604020202020204" pitchFamily="34" charset="0"/>
              <a:cs typeface="Arial" panose="020B0604020202020204" pitchFamily="34" charset="0"/>
            </a:endParaRPr>
          </a:p>
          <a:p>
            <a:pPr>
              <a:spcBef>
                <a:spcPct val="20000"/>
              </a:spcBef>
            </a:pPr>
            <a:endParaRPr lang="en-US" sz="2400" dirty="0" smtClean="0">
              <a:solidFill>
                <a:srgbClr val="0065A4"/>
              </a:solidFill>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858" y="1770743"/>
            <a:ext cx="2989339" cy="2242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0791" y="1155302"/>
            <a:ext cx="5408909" cy="5247590"/>
          </a:xfrm>
          <a:prstGeom prst="rect">
            <a:avLst/>
          </a:prstGeom>
          <a:noFill/>
        </p:spPr>
        <p:txBody>
          <a:bodyPr wrap="square" rtlCol="0">
            <a:spAutoFit/>
          </a:bodyPr>
          <a:lstStyle>
            <a:defPPr>
              <a:defRPr lang="en-US"/>
            </a:defPPr>
            <a:lvl1pPr marL="342900" lvl="0" indent="-342900">
              <a:buFont typeface="Arial" panose="020B0604020202020204" pitchFamily="34" charset="0"/>
              <a:buChar char="•"/>
              <a:defRPr sz="2400">
                <a:solidFill>
                  <a:srgbClr val="0065A4"/>
                </a:solidFill>
                <a:latin typeface="+mj-lt"/>
                <a:ea typeface="+mj-ea"/>
                <a:cs typeface="Arial"/>
              </a:defRPr>
            </a:lvl1pPr>
          </a:lstStyle>
          <a:p>
            <a:r>
              <a:rPr lang="en-US" sz="2100" dirty="0" smtClean="0">
                <a:latin typeface="Arial" panose="020B0604020202020204" pitchFamily="34" charset="0"/>
                <a:cs typeface="Arial" panose="020B0604020202020204" pitchFamily="34" charset="0"/>
              </a:rPr>
              <a:t>Discuss </a:t>
            </a:r>
            <a:r>
              <a:rPr lang="en-US" sz="2100" i="1" dirty="0" smtClean="0">
                <a:latin typeface="Arial" panose="020B0604020202020204" pitchFamily="34" charset="0"/>
                <a:cs typeface="Arial" panose="020B0604020202020204" pitchFamily="34" charset="0"/>
              </a:rPr>
              <a:t>Campaign</a:t>
            </a:r>
            <a:r>
              <a:rPr lang="en-US" sz="2100" dirty="0" smtClean="0">
                <a:latin typeface="Arial" panose="020B0604020202020204" pitchFamily="34" charset="0"/>
                <a:cs typeface="Arial" panose="020B0604020202020204" pitchFamily="34" charset="0"/>
              </a:rPr>
              <a:t> Dashboard measures around diversity in nursing and how they fit within RWJF’s Culture of Health framework.</a:t>
            </a:r>
            <a:br>
              <a:rPr lang="en-US" sz="2100" dirty="0" smtClean="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a:p>
            <a:r>
              <a:rPr lang="en-US" sz="2100" dirty="0" smtClean="0">
                <a:latin typeface="Arial" panose="020B0604020202020204" pitchFamily="34" charset="0"/>
                <a:cs typeface="Arial" panose="020B0604020202020204" pitchFamily="34" charset="0"/>
              </a:rPr>
              <a:t>Review the interactive County Health Rankings website to learn more about your state’s health and who you are serving.</a:t>
            </a:r>
            <a:br>
              <a:rPr lang="en-US" sz="2100" dirty="0" smtClean="0">
                <a:latin typeface="Arial" panose="020B0604020202020204" pitchFamily="34" charset="0"/>
                <a:cs typeface="Arial" panose="020B0604020202020204" pitchFamily="34" charset="0"/>
              </a:rPr>
            </a:br>
            <a:endParaRPr lang="en-US" sz="2100" dirty="0" smtClean="0">
              <a:latin typeface="Arial" panose="020B0604020202020204" pitchFamily="34" charset="0"/>
              <a:cs typeface="Arial" panose="020B0604020202020204" pitchFamily="34" charset="0"/>
            </a:endParaRPr>
          </a:p>
          <a:p>
            <a:r>
              <a:rPr lang="en-US" sz="2100" dirty="0" smtClean="0">
                <a:latin typeface="Arial" panose="020B0604020202020204" pitchFamily="34" charset="0"/>
                <a:cs typeface="Arial" panose="020B0604020202020204" pitchFamily="34" charset="0"/>
              </a:rPr>
              <a:t>Discuss how this information and data can be used to engage new and existing stakeholders, and how Culture of Health concepts can be used in sustainability efforts.</a:t>
            </a:r>
            <a:endParaRPr lang="en-US" sz="21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62E60B9B-D511-0C45-91E3-A08F4FCA8553}" type="slidenum">
              <a:rPr lang="en-US" smtClean="0"/>
              <a:pPr/>
              <a:t>2</a:t>
            </a:fld>
            <a:endParaRPr lang="en-US"/>
          </a:p>
        </p:txBody>
      </p:sp>
    </p:spTree>
    <p:extLst>
      <p:ext uri="{BB962C8B-B14F-4D97-AF65-F5344CB8AC3E}">
        <p14:creationId xmlns:p14="http://schemas.microsoft.com/office/powerpoint/2010/main" val="390553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Action Framework</a:t>
            </a:r>
            <a:endParaRPr lang="en-US" dirty="0"/>
          </a:p>
        </p:txBody>
      </p:sp>
      <p:sp>
        <p:nvSpPr>
          <p:cNvPr id="2" name="Slide Number Placeholder 1"/>
          <p:cNvSpPr>
            <a:spLocks noGrp="1"/>
          </p:cNvSpPr>
          <p:nvPr>
            <p:ph type="sldNum" sz="quarter" idx="12"/>
          </p:nvPr>
        </p:nvSpPr>
        <p:spPr/>
        <p:txBody>
          <a:bodyPr/>
          <a:lstStyle/>
          <a:p>
            <a:r>
              <a:rPr lang="en-US" dirty="0" smtClean="0"/>
              <a:t>			</a:t>
            </a:r>
            <a:fld id="{62E60B9B-D511-0C45-91E3-A08F4FCA8553}" type="slidenum">
              <a:rPr lang="en-US" smtClean="0"/>
              <a:pPr/>
              <a:t>20</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414" y="1045946"/>
            <a:ext cx="6095172" cy="4983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35467" y="5884752"/>
            <a:ext cx="3473067" cy="461665"/>
          </a:xfrm>
          <a:prstGeom prst="rect">
            <a:avLst/>
          </a:prstGeom>
          <a:noFill/>
        </p:spPr>
        <p:txBody>
          <a:bodyPr wrap="none" rtlCol="0">
            <a:spAutoFit/>
          </a:bodyPr>
          <a:lstStyle/>
          <a:p>
            <a:r>
              <a:rPr lang="en-US" sz="2400" dirty="0" smtClean="0">
                <a:solidFill>
                  <a:srgbClr val="0065A4"/>
                </a:solidFill>
                <a:latin typeface="Arial" panose="020B0604020202020204" pitchFamily="34" charset="0"/>
                <a:cs typeface="Arial" panose="020B0604020202020204" pitchFamily="34" charset="0"/>
              </a:rPr>
              <a:t>www.cultureofhealth.org</a:t>
            </a:r>
            <a:endParaRPr lang="en-US" sz="2400" dirty="0">
              <a:solidFill>
                <a:srgbClr val="0065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892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AARP Community Engagement</a:t>
            </a:r>
          </a:p>
        </p:txBody>
      </p:sp>
      <p:sp>
        <p:nvSpPr>
          <p:cNvPr id="4" name="Content Placeholder 2"/>
          <p:cNvSpPr>
            <a:spLocks noGrp="1"/>
          </p:cNvSpPr>
          <p:nvPr>
            <p:ph idx="1"/>
          </p:nvPr>
        </p:nvSpPr>
        <p:spPr/>
        <p:txBody>
          <a:bodyPr>
            <a:noAutofit/>
          </a:bodyPr>
          <a:lstStyle/>
          <a:p>
            <a:r>
              <a:rPr lang="en-US" dirty="0"/>
              <a:t>AARP Massachusetts </a:t>
            </a:r>
            <a:r>
              <a:rPr lang="en-US" dirty="0" smtClean="0"/>
              <a:t>volunteer</a:t>
            </a:r>
            <a:endParaRPr lang="en-US" dirty="0"/>
          </a:p>
          <a:p>
            <a:r>
              <a:rPr lang="en-US" dirty="0"/>
              <a:t>Mayor’s Advisory Council on Aging Member, City of Boston</a:t>
            </a:r>
          </a:p>
          <a:p>
            <a:r>
              <a:rPr lang="en-US" dirty="0"/>
              <a:t>Advisory c</a:t>
            </a:r>
            <a:r>
              <a:rPr lang="en-US" dirty="0" smtClean="0"/>
              <a:t>ommittee </a:t>
            </a:r>
            <a:r>
              <a:rPr lang="en-US" dirty="0"/>
              <a:t>m</a:t>
            </a:r>
            <a:r>
              <a:rPr lang="en-US" dirty="0" smtClean="0"/>
              <a:t>ember </a:t>
            </a:r>
            <a:r>
              <a:rPr lang="en-US" dirty="0"/>
              <a:t>for the Massachusetts Healthy Aging 2018 Data Report</a:t>
            </a:r>
          </a:p>
          <a:p>
            <a:r>
              <a:rPr lang="en-US" dirty="0"/>
              <a:t>National Center for Creative Aging </a:t>
            </a:r>
            <a:r>
              <a:rPr lang="en-US" dirty="0" smtClean="0"/>
              <a:t>member</a:t>
            </a:r>
            <a:endParaRPr lang="en-US" dirty="0"/>
          </a:p>
          <a:p>
            <a:r>
              <a:rPr lang="en-US" dirty="0"/>
              <a:t>Community </a:t>
            </a:r>
            <a:r>
              <a:rPr lang="en-US" dirty="0" smtClean="0"/>
              <a:t>activist</a:t>
            </a:r>
            <a:endParaRPr lang="en-US" dirty="0"/>
          </a:p>
          <a:p>
            <a:r>
              <a:rPr lang="en-US" dirty="0"/>
              <a:t>Artist </a:t>
            </a:r>
          </a:p>
          <a:p>
            <a:r>
              <a:rPr lang="en-US" dirty="0"/>
              <a:t>Student of </a:t>
            </a:r>
            <a:r>
              <a:rPr lang="en-US" dirty="0" smtClean="0"/>
              <a:t>gerontology</a:t>
            </a: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62E60B9B-D511-0C45-91E3-A08F4FCA8553}" type="slidenum">
              <a:rPr lang="en-US" smtClean="0"/>
              <a:pPr/>
              <a:t>21</a:t>
            </a:fld>
            <a:endParaRPr lang="en-US"/>
          </a:p>
        </p:txBody>
      </p:sp>
    </p:spTree>
    <p:extLst>
      <p:ext uri="{BB962C8B-B14F-4D97-AF65-F5344CB8AC3E}">
        <p14:creationId xmlns:p14="http://schemas.microsoft.com/office/powerpoint/2010/main" val="44643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Report</a:t>
            </a:r>
            <a:endParaRPr lang="en-US" dirty="0"/>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1066030"/>
            <a:ext cx="7597511" cy="5312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2E60B9B-D511-0C45-91E3-A08F4FCA8553}" type="slidenum">
              <a:rPr lang="en-US" smtClean="0"/>
              <a:pPr/>
              <a:t>22</a:t>
            </a:fld>
            <a:endParaRPr lang="en-US"/>
          </a:p>
        </p:txBody>
      </p:sp>
    </p:spTree>
    <p:extLst>
      <p:ext uri="{BB962C8B-B14F-4D97-AF65-F5344CB8AC3E}">
        <p14:creationId xmlns:p14="http://schemas.microsoft.com/office/powerpoint/2010/main" val="245072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6850" y="1048323"/>
            <a:ext cx="6515100" cy="4904890"/>
          </a:xfrm>
        </p:spPr>
      </p:pic>
      <p:sp>
        <p:nvSpPr>
          <p:cNvPr id="3" name="Slide Number Placeholder 2"/>
          <p:cNvSpPr>
            <a:spLocks noGrp="1"/>
          </p:cNvSpPr>
          <p:nvPr>
            <p:ph type="sldNum" sz="quarter" idx="12"/>
          </p:nvPr>
        </p:nvSpPr>
        <p:spPr/>
        <p:txBody>
          <a:bodyPr/>
          <a:lstStyle/>
          <a:p>
            <a:fld id="{62E60B9B-D511-0C45-91E3-A08F4FCA8553}" type="slidenum">
              <a:rPr lang="en-US" smtClean="0"/>
              <a:pPr/>
              <a:t>23</a:t>
            </a:fld>
            <a:endParaRPr lang="en-US"/>
          </a:p>
        </p:txBody>
      </p:sp>
    </p:spTree>
    <p:extLst>
      <p:ext uri="{BB962C8B-B14F-4D97-AF65-F5344CB8AC3E}">
        <p14:creationId xmlns:p14="http://schemas.microsoft.com/office/powerpoint/2010/main" val="121318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Indicators to Address </a:t>
            </a:r>
            <a:r>
              <a:rPr lang="en-US" dirty="0"/>
              <a:t>N</a:t>
            </a:r>
            <a:r>
              <a:rPr lang="en-US" dirty="0" smtClean="0"/>
              <a:t>ow</a:t>
            </a:r>
            <a:endParaRPr lang="en-US" dirty="0"/>
          </a:p>
        </p:txBody>
      </p:sp>
      <p:graphicFrame>
        <p:nvGraphicFramePr>
          <p:cNvPr id="4" name="Content Placeholder 8"/>
          <p:cNvGraphicFramePr>
            <a:graphicFrameLocks noGrp="1"/>
          </p:cNvGraphicFramePr>
          <p:nvPr>
            <p:ph idx="1"/>
            <p:extLst>
              <p:ext uri="{D42A27DB-BD31-4B8C-83A1-F6EECF244321}">
                <p14:modId xmlns:p14="http://schemas.microsoft.com/office/powerpoint/2010/main" val="111873266"/>
              </p:ext>
            </p:extLst>
          </p:nvPr>
        </p:nvGraphicFramePr>
        <p:xfrm>
          <a:off x="750889" y="1600201"/>
          <a:ext cx="4392611" cy="3600449"/>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3"/>
          <p:cNvSpPr txBox="1">
            <a:spLocks/>
          </p:cNvSpPr>
          <p:nvPr/>
        </p:nvSpPr>
        <p:spPr>
          <a:xfrm>
            <a:off x="5339443" y="1600201"/>
            <a:ext cx="3660865" cy="4305299"/>
          </a:xfrm>
          <a:prstGeom prst="rect">
            <a:avLst/>
          </a:prstGeom>
          <a:ln w="38100">
            <a:noFill/>
            <a:prstDash val="solid"/>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0065A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0065A4"/>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0065A4"/>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0065A4"/>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0065A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Top 3 indicators:</a:t>
            </a:r>
          </a:p>
          <a:p>
            <a:pPr lvl="1"/>
            <a:r>
              <a:rPr lang="en-US" dirty="0" smtClean="0"/>
              <a:t>Diabetes </a:t>
            </a:r>
          </a:p>
          <a:p>
            <a:pPr lvl="1"/>
            <a:r>
              <a:rPr lang="en-US" dirty="0" smtClean="0"/>
              <a:t>Hypertension</a:t>
            </a:r>
          </a:p>
          <a:p>
            <a:pPr lvl="1"/>
            <a:r>
              <a:rPr lang="en-US" dirty="0" smtClean="0"/>
              <a:t>Obesity</a:t>
            </a:r>
          </a:p>
          <a:p>
            <a:pPr marL="0" indent="0">
              <a:buFont typeface="Arial"/>
              <a:buNone/>
            </a:pPr>
            <a:r>
              <a:rPr lang="en-US" dirty="0" smtClean="0"/>
              <a:t>Followed by:</a:t>
            </a:r>
          </a:p>
          <a:p>
            <a:pPr lvl="1"/>
            <a:r>
              <a:rPr lang="en-US" dirty="0" smtClean="0"/>
              <a:t>Prostate cancer</a:t>
            </a:r>
          </a:p>
          <a:p>
            <a:pPr lvl="1"/>
            <a:r>
              <a:rPr lang="en-US" dirty="0" smtClean="0"/>
              <a:t>Congestive heart </a:t>
            </a:r>
            <a:r>
              <a:rPr lang="en-US" dirty="0"/>
              <a:t>f</a:t>
            </a:r>
            <a:r>
              <a:rPr lang="en-US" dirty="0" smtClean="0"/>
              <a:t>ailure</a:t>
            </a:r>
          </a:p>
          <a:p>
            <a:pPr lvl="1"/>
            <a:r>
              <a:rPr lang="en-US" dirty="0" smtClean="0"/>
              <a:t>% with 15 or more poor </a:t>
            </a:r>
            <a:r>
              <a:rPr lang="en-US" dirty="0"/>
              <a:t>m</a:t>
            </a:r>
            <a:r>
              <a:rPr lang="en-US" dirty="0" smtClean="0"/>
              <a:t>ental health days within past month </a:t>
            </a:r>
          </a:p>
          <a:p>
            <a:pPr marL="0" indent="0">
              <a:buFont typeface="Arial"/>
              <a:buNone/>
            </a:pPr>
            <a:endParaRPr lang="en-US" dirty="0" smtClean="0"/>
          </a:p>
          <a:p>
            <a:pPr marL="0" indent="0">
              <a:buFont typeface="Arial"/>
              <a:buNone/>
            </a:pPr>
            <a:endParaRPr lang="en-US" dirty="0"/>
          </a:p>
        </p:txBody>
      </p:sp>
      <p:sp>
        <p:nvSpPr>
          <p:cNvPr id="3" name="Slide Number Placeholder 2"/>
          <p:cNvSpPr>
            <a:spLocks noGrp="1"/>
          </p:cNvSpPr>
          <p:nvPr>
            <p:ph type="sldNum" sz="quarter" idx="12"/>
          </p:nvPr>
        </p:nvSpPr>
        <p:spPr/>
        <p:txBody>
          <a:bodyPr/>
          <a:lstStyle/>
          <a:p>
            <a:fld id="{62E60B9B-D511-0C45-91E3-A08F4FCA8553}" type="slidenum">
              <a:rPr lang="en-US" smtClean="0"/>
              <a:pPr/>
              <a:t>24</a:t>
            </a:fld>
            <a:endParaRPr lang="en-US"/>
          </a:p>
        </p:txBody>
      </p:sp>
    </p:spTree>
    <p:extLst>
      <p:ext uri="{BB962C8B-B14F-4D97-AF65-F5344CB8AC3E}">
        <p14:creationId xmlns:p14="http://schemas.microsoft.com/office/powerpoint/2010/main" val="221046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9974" y="973667"/>
            <a:ext cx="7936326" cy="655213"/>
          </a:xfrm>
          <a:solidFill>
            <a:schemeClr val="accent1">
              <a:lumMod val="40000"/>
              <a:lumOff val="60000"/>
            </a:schemeClr>
          </a:solidFill>
          <a:ln w="76200">
            <a:noFill/>
          </a:ln>
        </p:spPr>
        <p:txBody>
          <a:bodyPr>
            <a:normAutofit fontScale="90000"/>
          </a:bodyPr>
          <a:lstStyle/>
          <a:p>
            <a:pPr algn="ctr"/>
            <a:r>
              <a:rPr lang="en-US" b="1" dirty="0"/>
              <a:t>Comparison of Select Indicators</a:t>
            </a:r>
            <a:br>
              <a:rPr lang="en-US" b="1" dirty="0"/>
            </a:br>
            <a:r>
              <a:rPr lang="en-US" sz="3100" b="1" dirty="0"/>
              <a:t>% of Population 65*</a:t>
            </a: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691049886"/>
              </p:ext>
            </p:extLst>
          </p:nvPr>
        </p:nvGraphicFramePr>
        <p:xfrm>
          <a:off x="750888" y="1600200"/>
          <a:ext cx="8107362"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62E60B9B-D511-0C45-91E3-A08F4FCA8553}" type="slidenum">
              <a:rPr lang="en-US" smtClean="0"/>
              <a:pPr/>
              <a:t>25</a:t>
            </a:fld>
            <a:endParaRPr lang="en-US"/>
          </a:p>
        </p:txBody>
      </p:sp>
    </p:spTree>
    <p:extLst>
      <p:ext uri="{BB962C8B-B14F-4D97-AF65-F5344CB8AC3E}">
        <p14:creationId xmlns:p14="http://schemas.microsoft.com/office/powerpoint/2010/main" val="84945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Determinants of Health</a:t>
            </a:r>
            <a:endParaRPr lang="en-US" dirty="0"/>
          </a:p>
        </p:txBody>
      </p:sp>
      <p:pic>
        <p:nvPicPr>
          <p:cNvPr id="4"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0474" y="1030617"/>
            <a:ext cx="7675069" cy="5325733"/>
          </a:xfrm>
        </p:spPr>
      </p:pic>
      <p:sp>
        <p:nvSpPr>
          <p:cNvPr id="3" name="Slide Number Placeholder 2"/>
          <p:cNvSpPr>
            <a:spLocks noGrp="1"/>
          </p:cNvSpPr>
          <p:nvPr>
            <p:ph type="sldNum" sz="quarter" idx="12"/>
          </p:nvPr>
        </p:nvSpPr>
        <p:spPr/>
        <p:txBody>
          <a:bodyPr/>
          <a:lstStyle/>
          <a:p>
            <a:fld id="{62E60B9B-D511-0C45-91E3-A08F4FCA8553}" type="slidenum">
              <a:rPr lang="en-US" smtClean="0"/>
              <a:pPr/>
              <a:t>26</a:t>
            </a:fld>
            <a:endParaRPr lang="en-US"/>
          </a:p>
        </p:txBody>
      </p:sp>
    </p:spTree>
    <p:extLst>
      <p:ext uri="{BB962C8B-B14F-4D97-AF65-F5344CB8AC3E}">
        <p14:creationId xmlns:p14="http://schemas.microsoft.com/office/powerpoint/2010/main" val="260657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BBE49DB-5230-4D17-97D6-2C42A493A67E}"/>
              </a:ext>
            </a:extLst>
          </p:cNvPr>
          <p:cNvGraphicFramePr>
            <a:graphicFrameLocks noGrp="1"/>
          </p:cNvGraphicFramePr>
          <p:nvPr>
            <p:ph idx="1"/>
            <p:extLst>
              <p:ext uri="{D42A27DB-BD31-4B8C-83A1-F6EECF244321}">
                <p14:modId xmlns:p14="http://schemas.microsoft.com/office/powerpoint/2010/main" val="4023998222"/>
              </p:ext>
            </p:extLst>
          </p:nvPr>
        </p:nvGraphicFramePr>
        <p:xfrm>
          <a:off x="1125445" y="1245833"/>
          <a:ext cx="6875555" cy="4612314"/>
        </p:xfrm>
        <a:graphic>
          <a:graphicData uri="http://schemas.openxmlformats.org/drawingml/2006/table">
            <a:tbl>
              <a:tblPr firstRow="1" firstCol="1" bandRow="1">
                <a:tableStyleId>{5C22544A-7EE6-4342-B048-85BDC9FD1C3A}</a:tableStyleId>
              </a:tblPr>
              <a:tblGrid>
                <a:gridCol w="3446555">
                  <a:extLst>
                    <a:ext uri="{9D8B030D-6E8A-4147-A177-3AD203B41FA5}">
                      <a16:colId xmlns:a16="http://schemas.microsoft.com/office/drawing/2014/main" val="3743260737"/>
                    </a:ext>
                  </a:extLst>
                </a:gridCol>
                <a:gridCol w="971550">
                  <a:extLst>
                    <a:ext uri="{9D8B030D-6E8A-4147-A177-3AD203B41FA5}">
                      <a16:colId xmlns:a16="http://schemas.microsoft.com/office/drawing/2014/main" val="3667202764"/>
                    </a:ext>
                  </a:extLst>
                </a:gridCol>
                <a:gridCol w="800100">
                  <a:extLst>
                    <a:ext uri="{9D8B030D-6E8A-4147-A177-3AD203B41FA5}">
                      <a16:colId xmlns:a16="http://schemas.microsoft.com/office/drawing/2014/main" val="2919654115"/>
                    </a:ext>
                  </a:extLst>
                </a:gridCol>
                <a:gridCol w="800100">
                  <a:extLst>
                    <a:ext uri="{9D8B030D-6E8A-4147-A177-3AD203B41FA5}">
                      <a16:colId xmlns:a16="http://schemas.microsoft.com/office/drawing/2014/main" val="533887897"/>
                    </a:ext>
                  </a:extLst>
                </a:gridCol>
                <a:gridCol w="857250">
                  <a:extLst>
                    <a:ext uri="{9D8B030D-6E8A-4147-A177-3AD203B41FA5}">
                      <a16:colId xmlns:a16="http://schemas.microsoft.com/office/drawing/2014/main" val="2364272735"/>
                    </a:ext>
                  </a:extLst>
                </a:gridCol>
              </a:tblGrid>
              <a:tr h="840414">
                <a:tc>
                  <a:txBody>
                    <a:bodyPr/>
                    <a:lstStyle/>
                    <a:p>
                      <a:pPr marL="0" marR="0" algn="ctr">
                        <a:spcBef>
                          <a:spcPts val="0"/>
                        </a:spcBef>
                        <a:spcAft>
                          <a:spcPts val="0"/>
                        </a:spcAft>
                      </a:pPr>
                      <a:r>
                        <a:rPr lang="en-US" sz="1800" b="1" kern="1200" spc="-100" baseline="0" dirty="0">
                          <a:solidFill>
                            <a:schemeClr val="bg1"/>
                          </a:solidFill>
                          <a:latin typeface="+mj-lt"/>
                          <a:ea typeface="+mj-ea"/>
                          <a:cs typeface="+mj-cs"/>
                        </a:rPr>
                        <a:t>DETERMINANTS TO HEALTH</a:t>
                      </a:r>
                    </a:p>
                  </a:txBody>
                  <a:tcPr marL="51435" marR="51435" marT="0" marB="0" anchor="ctr">
                    <a:lnB w="28575"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spcBef>
                          <a:spcPts val="0"/>
                        </a:spcBef>
                        <a:spcAft>
                          <a:spcPts val="0"/>
                        </a:spcAft>
                      </a:pPr>
                      <a:r>
                        <a:rPr lang="en-US" sz="1200" dirty="0">
                          <a:effectLst/>
                        </a:rPr>
                        <a:t>Dorchester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B w="28575"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spcBef>
                          <a:spcPts val="0"/>
                        </a:spcBef>
                        <a:spcAft>
                          <a:spcPts val="0"/>
                        </a:spcAft>
                      </a:pPr>
                      <a:r>
                        <a:rPr lang="en-US" sz="1200" dirty="0">
                          <a:effectLst/>
                        </a:rPr>
                        <a:t>Mattapan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B w="28575"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spcBef>
                          <a:spcPts val="0"/>
                        </a:spcBef>
                        <a:spcAft>
                          <a:spcPts val="0"/>
                        </a:spcAft>
                      </a:pPr>
                      <a:r>
                        <a:rPr lang="en-US" sz="1200" dirty="0">
                          <a:effectLst/>
                        </a:rPr>
                        <a:t>Roxbury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B w="28575"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spcBef>
                          <a:spcPts val="0"/>
                        </a:spcBef>
                        <a:spcAft>
                          <a:spcPts val="0"/>
                        </a:spcAft>
                      </a:pPr>
                      <a:r>
                        <a:rPr lang="en-US" sz="1200" dirty="0">
                          <a:effectLst/>
                        </a:rPr>
                        <a:t>State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B w="28575"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435061952"/>
                  </a:ext>
                </a:extLst>
              </a:tr>
              <a:tr h="800100">
                <a:tc>
                  <a:txBody>
                    <a:bodyPr/>
                    <a:lstStyle/>
                    <a:p>
                      <a:pPr marL="0" marR="0">
                        <a:spcBef>
                          <a:spcPts val="0"/>
                        </a:spcBef>
                        <a:spcAft>
                          <a:spcPts val="0"/>
                        </a:spcAft>
                      </a:pPr>
                      <a:r>
                        <a:rPr lang="en-US" sz="1500" i="1" dirty="0">
                          <a:effectLst/>
                        </a:rPr>
                        <a:t>Less than high school education</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1">
                        <a:lumMod val="75000"/>
                      </a:schemeClr>
                    </a:solidFill>
                  </a:tcPr>
                </a:tc>
                <a:tc>
                  <a:txBody>
                    <a:bodyPr/>
                    <a:lstStyle/>
                    <a:p>
                      <a:pPr marL="0" marR="0" algn="ctr">
                        <a:spcBef>
                          <a:spcPts val="0"/>
                        </a:spcBef>
                        <a:spcAft>
                          <a:spcPts val="0"/>
                        </a:spcAft>
                      </a:pPr>
                      <a:r>
                        <a:rPr lang="en-US" sz="1800" dirty="0">
                          <a:effectLst/>
                        </a:rPr>
                        <a:t>37.6%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800" dirty="0">
                          <a:effectLst/>
                        </a:rPr>
                        <a:t>37.0%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T w="28575"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800" dirty="0">
                          <a:effectLst/>
                        </a:rPr>
                        <a:t>41.7%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T w="28575"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800" dirty="0">
                          <a:effectLst/>
                        </a:rPr>
                        <a:t>20.4%</a:t>
                      </a:r>
                    </a:p>
                  </a:txBody>
                  <a:tcPr marL="51435" marR="51435" marT="0"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54338848"/>
                  </a:ext>
                </a:extLst>
              </a:tr>
              <a:tr h="457200">
                <a:tc>
                  <a:txBody>
                    <a:bodyPr/>
                    <a:lstStyle/>
                    <a:p>
                      <a:pPr marL="0" marR="0">
                        <a:spcBef>
                          <a:spcPts val="0"/>
                        </a:spcBef>
                        <a:spcAft>
                          <a:spcPts val="0"/>
                        </a:spcAft>
                      </a:pPr>
                      <a:r>
                        <a:rPr lang="en-US" sz="1500" i="1" dirty="0">
                          <a:effectLst/>
                        </a:rPr>
                        <a:t>College degree </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solidFill>
                      <a:schemeClr val="accent1">
                        <a:lumMod val="50000"/>
                      </a:schemeClr>
                    </a:solidFill>
                  </a:tcPr>
                </a:tc>
                <a:tc>
                  <a:txBody>
                    <a:bodyPr/>
                    <a:lstStyle/>
                    <a:p>
                      <a:pPr marL="0" marR="0" algn="ctr">
                        <a:spcBef>
                          <a:spcPts val="0"/>
                        </a:spcBef>
                        <a:spcAft>
                          <a:spcPts val="0"/>
                        </a:spcAft>
                      </a:pPr>
                      <a:r>
                        <a:rPr lang="en-US" sz="1800" dirty="0">
                          <a:effectLst/>
                        </a:rPr>
                        <a:t>11.9%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800" dirty="0">
                          <a:effectLst/>
                        </a:rPr>
                        <a:t>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800" dirty="0">
                          <a:effectLst/>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800" dirty="0">
                          <a:effectLst/>
                        </a:rPr>
                        <a:t>25.1%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111373283"/>
                  </a:ext>
                </a:extLst>
              </a:tr>
              <a:tr h="514350">
                <a:tc>
                  <a:txBody>
                    <a:bodyPr/>
                    <a:lstStyle/>
                    <a:p>
                      <a:pPr marL="0" marR="0">
                        <a:spcBef>
                          <a:spcPts val="0"/>
                        </a:spcBef>
                        <a:spcAft>
                          <a:spcPts val="0"/>
                        </a:spcAft>
                      </a:pPr>
                      <a:r>
                        <a:rPr lang="en-US" sz="1500" i="1" dirty="0">
                          <a:effectLst/>
                        </a:rPr>
                        <a:t>Speak only English at home</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marL="0" marR="0" algn="ctr">
                        <a:spcBef>
                          <a:spcPts val="0"/>
                        </a:spcBef>
                        <a:spcAft>
                          <a:spcPts val="0"/>
                        </a:spcAft>
                      </a:pPr>
                      <a:r>
                        <a:rPr lang="en-US" sz="1800" dirty="0">
                          <a:effectLst/>
                        </a:rPr>
                        <a:t>74.3%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800" dirty="0">
                          <a:effectLst/>
                        </a:rPr>
                        <a:t>78.6%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800" dirty="0">
                          <a:effectLst/>
                        </a:rPr>
                        <a:t>76.0%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800" dirty="0">
                          <a:effectLst/>
                        </a:rPr>
                        <a:t>83.4%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362069052"/>
                  </a:ext>
                </a:extLst>
              </a:tr>
              <a:tr h="628650">
                <a:tc>
                  <a:txBody>
                    <a:bodyPr/>
                    <a:lstStyle/>
                    <a:p>
                      <a:pPr marL="0" marR="0">
                        <a:spcBef>
                          <a:spcPts val="0"/>
                        </a:spcBef>
                        <a:spcAft>
                          <a:spcPts val="0"/>
                        </a:spcAft>
                      </a:pPr>
                      <a:r>
                        <a:rPr lang="en-US" sz="1500" i="1" dirty="0">
                          <a:effectLst/>
                        </a:rPr>
                        <a:t>Violent crime rate / 100,000 persons</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solidFill>
                      <a:schemeClr val="accent1">
                        <a:lumMod val="50000"/>
                      </a:schemeClr>
                    </a:solidFill>
                  </a:tcPr>
                </a:tc>
                <a:tc>
                  <a:txBody>
                    <a:bodyPr/>
                    <a:lstStyle/>
                    <a:p>
                      <a:pPr marL="0" marR="0" algn="ctr">
                        <a:spcBef>
                          <a:spcPts val="0"/>
                        </a:spcBef>
                        <a:spcAft>
                          <a:spcPts val="0"/>
                        </a:spcAft>
                      </a:pPr>
                      <a:r>
                        <a:rPr lang="en-US" sz="1800" dirty="0">
                          <a:effectLst/>
                        </a:rPr>
                        <a:t>845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800" dirty="0">
                          <a:effectLst/>
                        </a:rPr>
                        <a:t>845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800" dirty="0">
                          <a:effectLst/>
                        </a:rPr>
                        <a:t>845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800" dirty="0">
                          <a:effectLst/>
                        </a:rPr>
                        <a:t>428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843132679"/>
                  </a:ext>
                </a:extLst>
              </a:tr>
              <a:tr h="628650">
                <a:tc>
                  <a:txBody>
                    <a:bodyPr/>
                    <a:lstStyle/>
                    <a:p>
                      <a:pPr marL="0" marR="0">
                        <a:spcBef>
                          <a:spcPts val="0"/>
                        </a:spcBef>
                        <a:spcAft>
                          <a:spcPts val="0"/>
                        </a:spcAft>
                      </a:pPr>
                      <a:r>
                        <a:rPr lang="en-US" sz="1500" i="1" dirty="0">
                          <a:effectLst/>
                        </a:rPr>
                        <a:t>Income below the poverty level past year </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marL="0" marR="0" algn="ctr">
                        <a:spcBef>
                          <a:spcPts val="0"/>
                        </a:spcBef>
                        <a:spcAft>
                          <a:spcPts val="0"/>
                        </a:spcAft>
                      </a:pPr>
                      <a:r>
                        <a:rPr lang="en-US" sz="1800" dirty="0">
                          <a:effectLst/>
                        </a:rPr>
                        <a:t>18.5%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800" dirty="0">
                          <a:effectLst/>
                        </a:rPr>
                        <a:t>18.4%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800" dirty="0">
                          <a:effectLst/>
                        </a:rPr>
                        <a:t>25.9%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800" dirty="0">
                          <a:effectLst/>
                        </a:rPr>
                        <a:t>9.3%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208324518"/>
                  </a:ext>
                </a:extLst>
              </a:tr>
              <a:tr h="742950">
                <a:tc>
                  <a:txBody>
                    <a:bodyPr/>
                    <a:lstStyle/>
                    <a:p>
                      <a:pPr marL="0" marR="0">
                        <a:spcBef>
                          <a:spcPts val="0"/>
                        </a:spcBef>
                        <a:spcAft>
                          <a:spcPts val="0"/>
                        </a:spcAft>
                      </a:pPr>
                      <a:r>
                        <a:rPr lang="en-US" sz="1500" i="1" dirty="0">
                          <a:effectLst/>
                        </a:rPr>
                        <a:t>Households with annual income &lt; $20,000</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solidFill>
                      <a:schemeClr val="accent1">
                        <a:lumMod val="50000"/>
                      </a:schemeClr>
                    </a:solidFill>
                  </a:tcPr>
                </a:tc>
                <a:tc>
                  <a:txBody>
                    <a:bodyPr/>
                    <a:lstStyle/>
                    <a:p>
                      <a:pPr marL="0" marR="0" algn="ctr">
                        <a:spcBef>
                          <a:spcPts val="0"/>
                        </a:spcBef>
                        <a:spcAft>
                          <a:spcPts val="0"/>
                        </a:spcAft>
                      </a:pPr>
                      <a:r>
                        <a:rPr lang="en-US" sz="1800" dirty="0">
                          <a:effectLst/>
                        </a:rPr>
                        <a:t>38.9%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800" dirty="0">
                          <a:effectLst/>
                        </a:rPr>
                        <a:t>39.4%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800" dirty="0">
                          <a:effectLst/>
                        </a:rPr>
                        <a:t>53.2%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800" dirty="0">
                          <a:effectLst/>
                        </a:rPr>
                        <a:t>28.4%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062058927"/>
                  </a:ext>
                </a:extLst>
              </a:tr>
            </a:tbl>
          </a:graphicData>
        </a:graphic>
      </p:graphicFrame>
      <p:sp>
        <p:nvSpPr>
          <p:cNvPr id="3" name="Slide Number Placeholder 2"/>
          <p:cNvSpPr>
            <a:spLocks noGrp="1"/>
          </p:cNvSpPr>
          <p:nvPr>
            <p:ph type="sldNum" sz="quarter" idx="12"/>
          </p:nvPr>
        </p:nvSpPr>
        <p:spPr/>
        <p:txBody>
          <a:bodyPr/>
          <a:lstStyle/>
          <a:p>
            <a:fld id="{62E60B9B-D511-0C45-91E3-A08F4FCA8553}" type="slidenum">
              <a:rPr lang="en-US" smtClean="0"/>
              <a:pPr/>
              <a:t>27</a:t>
            </a:fld>
            <a:endParaRPr lang="en-US"/>
          </a:p>
        </p:txBody>
      </p:sp>
      <p:sp>
        <p:nvSpPr>
          <p:cNvPr id="5" name="Title 1"/>
          <p:cNvSpPr txBox="1">
            <a:spLocks/>
          </p:cNvSpPr>
          <p:nvPr/>
        </p:nvSpPr>
        <p:spPr>
          <a:xfrm>
            <a:off x="750474" y="318454"/>
            <a:ext cx="7936326" cy="65521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i="0" kern="1200">
                <a:solidFill>
                  <a:srgbClr val="0065A4"/>
                </a:solidFill>
                <a:latin typeface="Arial"/>
                <a:ea typeface="+mj-ea"/>
                <a:cs typeface="Arial"/>
              </a:defRPr>
            </a:lvl1pPr>
          </a:lstStyle>
          <a:p>
            <a:r>
              <a:rPr lang="en-US" dirty="0" smtClean="0"/>
              <a:t>Select Social Determinants of Health</a:t>
            </a:r>
            <a:endParaRPr lang="en-US" dirty="0"/>
          </a:p>
        </p:txBody>
      </p:sp>
    </p:spTree>
    <p:extLst>
      <p:ext uri="{BB962C8B-B14F-4D97-AF65-F5344CB8AC3E}">
        <p14:creationId xmlns:p14="http://schemas.microsoft.com/office/powerpoint/2010/main" val="196699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County Health Rankings</a:t>
            </a:r>
          </a:p>
        </p:txBody>
      </p:sp>
      <p:sp>
        <p:nvSpPr>
          <p:cNvPr id="3" name="Content Placeholder 2"/>
          <p:cNvSpPr>
            <a:spLocks noGrp="1"/>
          </p:cNvSpPr>
          <p:nvPr>
            <p:ph idx="1"/>
          </p:nvPr>
        </p:nvSpPr>
        <p:spPr/>
        <p:txBody>
          <a:bodyPr/>
          <a:lstStyle/>
          <a:p>
            <a:r>
              <a:rPr lang="en-US" dirty="0"/>
              <a:t>Counties of </a:t>
            </a:r>
            <a:r>
              <a:rPr lang="en-US" dirty="0" smtClean="0"/>
              <a:t>minority </a:t>
            </a:r>
            <a:r>
              <a:rPr lang="en-US" dirty="0"/>
              <a:t>c</a:t>
            </a:r>
            <a:r>
              <a:rPr lang="en-US" dirty="0" smtClean="0"/>
              <a:t>ommunities</a:t>
            </a:r>
            <a:endParaRPr lang="en-US" dirty="0"/>
          </a:p>
          <a:p>
            <a:r>
              <a:rPr lang="en-US" dirty="0"/>
              <a:t>Data that informs the Culture of Health </a:t>
            </a:r>
            <a:r>
              <a:rPr lang="en-US" dirty="0" smtClean="0"/>
              <a:t>story</a:t>
            </a:r>
            <a:endParaRPr lang="en-US" dirty="0"/>
          </a:p>
          <a:p>
            <a:r>
              <a:rPr lang="en-US" dirty="0"/>
              <a:t>Data that informs the </a:t>
            </a:r>
            <a:r>
              <a:rPr lang="en-US" dirty="0" smtClean="0"/>
              <a:t>policy </a:t>
            </a:r>
            <a:r>
              <a:rPr lang="en-US" dirty="0"/>
              <a:t>story as it relates to the </a:t>
            </a:r>
            <a:r>
              <a:rPr lang="en-US" dirty="0" smtClean="0"/>
              <a:t>built </a:t>
            </a:r>
            <a:r>
              <a:rPr lang="en-US" dirty="0"/>
              <a:t>e</a:t>
            </a:r>
            <a:r>
              <a:rPr lang="en-US" dirty="0" smtClean="0"/>
              <a:t>nvironment</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2E60B9B-D511-0C45-91E3-A08F4FCA8553}" type="slidenum">
              <a:rPr lang="en-US" smtClean="0"/>
              <a:pPr/>
              <a:t>28</a:t>
            </a:fld>
            <a:endParaRPr lang="en-US"/>
          </a:p>
        </p:txBody>
      </p:sp>
    </p:spTree>
    <p:extLst>
      <p:ext uri="{BB962C8B-B14F-4D97-AF65-F5344CB8AC3E}">
        <p14:creationId xmlns:p14="http://schemas.microsoft.com/office/powerpoint/2010/main" val="195031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Action Framework</a:t>
            </a:r>
            <a:endParaRPr lang="en-US" dirty="0"/>
          </a:p>
        </p:txBody>
      </p:sp>
      <p:sp>
        <p:nvSpPr>
          <p:cNvPr id="2" name="Slide Number Placeholder 1"/>
          <p:cNvSpPr>
            <a:spLocks noGrp="1"/>
          </p:cNvSpPr>
          <p:nvPr>
            <p:ph type="sldNum" sz="quarter" idx="12"/>
          </p:nvPr>
        </p:nvSpPr>
        <p:spPr/>
        <p:txBody>
          <a:bodyPr/>
          <a:lstStyle/>
          <a:p>
            <a:r>
              <a:rPr lang="en-US" dirty="0" smtClean="0"/>
              <a:t>			</a:t>
            </a:r>
            <a:fld id="{62E60B9B-D511-0C45-91E3-A08F4FCA8553}" type="slidenum">
              <a:rPr lang="en-US" smtClean="0"/>
              <a:pPr/>
              <a:t>29</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414" y="1045946"/>
            <a:ext cx="6095172" cy="4983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35467" y="5884752"/>
            <a:ext cx="3473067" cy="461665"/>
          </a:xfrm>
          <a:prstGeom prst="rect">
            <a:avLst/>
          </a:prstGeom>
          <a:noFill/>
        </p:spPr>
        <p:txBody>
          <a:bodyPr wrap="none" rtlCol="0">
            <a:spAutoFit/>
          </a:bodyPr>
          <a:lstStyle/>
          <a:p>
            <a:r>
              <a:rPr lang="en-US" sz="2400" dirty="0" smtClean="0">
                <a:solidFill>
                  <a:srgbClr val="0065A4"/>
                </a:solidFill>
                <a:latin typeface="Arial" panose="020B0604020202020204" pitchFamily="34" charset="0"/>
                <a:cs typeface="Arial" panose="020B0604020202020204" pitchFamily="34" charset="0"/>
              </a:rPr>
              <a:t>www.cultureofhealth.org</a:t>
            </a:r>
            <a:endParaRPr lang="en-US" sz="2400" dirty="0">
              <a:solidFill>
                <a:srgbClr val="0065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06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Today’s Facilitator</a:t>
            </a:r>
            <a:endParaRPr lang="en-US" sz="3200" dirty="0"/>
          </a:p>
        </p:txBody>
      </p:sp>
      <p:pic>
        <p:nvPicPr>
          <p:cNvPr id="4" name="Picture 3" descr="Thumbnai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8924" y="1319349"/>
            <a:ext cx="2420983" cy="2406952"/>
          </a:xfrm>
          <a:prstGeom prst="rect">
            <a:avLst/>
          </a:prstGeom>
          <a:noFill/>
          <a:ln>
            <a:noFill/>
          </a:ln>
        </p:spPr>
      </p:pic>
      <p:sp>
        <p:nvSpPr>
          <p:cNvPr id="5" name="Content Placeholder 4"/>
          <p:cNvSpPr txBox="1">
            <a:spLocks/>
          </p:cNvSpPr>
          <p:nvPr/>
        </p:nvSpPr>
        <p:spPr bwMode="auto">
          <a:xfrm>
            <a:off x="616900" y="3925185"/>
            <a:ext cx="8203473" cy="1945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400"/>
              </a:spcAft>
            </a:pPr>
            <a:r>
              <a:rPr lang="en-US" sz="2100" b="1" dirty="0">
                <a:solidFill>
                  <a:srgbClr val="0065A4"/>
                </a:solidFill>
                <a:latin typeface="Arial" panose="020B0604020202020204" pitchFamily="34" charset="0"/>
                <a:ea typeface="+mj-ea"/>
                <a:cs typeface="Arial" panose="020B0604020202020204" pitchFamily="34" charset="0"/>
              </a:rPr>
              <a:t>Adriana Perez, PhD, ANP-BC, FAAN</a:t>
            </a:r>
          </a:p>
          <a:p>
            <a:pPr algn="ctr">
              <a:spcAft>
                <a:spcPts val="400"/>
              </a:spcAft>
            </a:pPr>
            <a:r>
              <a:rPr lang="en-US" sz="2100" dirty="0">
                <a:solidFill>
                  <a:srgbClr val="0065A4"/>
                </a:solidFill>
                <a:latin typeface="Arial" panose="020B0604020202020204" pitchFamily="34" charset="0"/>
                <a:ea typeface="+mj-ea"/>
                <a:cs typeface="Arial" panose="020B0604020202020204" pitchFamily="34" charset="0"/>
              </a:rPr>
              <a:t>Assistant Professor, </a:t>
            </a:r>
            <a:r>
              <a:rPr lang="en-US" sz="2100" dirty="0" smtClean="0">
                <a:solidFill>
                  <a:srgbClr val="0065A4"/>
                </a:solidFill>
                <a:latin typeface="Arial" panose="020B0604020202020204" pitchFamily="34" charset="0"/>
                <a:ea typeface="+mj-ea"/>
                <a:cs typeface="Arial" panose="020B0604020202020204" pitchFamily="34" charset="0"/>
              </a:rPr>
              <a:t>University </a:t>
            </a:r>
            <a:r>
              <a:rPr lang="en-US" sz="2100" dirty="0">
                <a:solidFill>
                  <a:srgbClr val="0065A4"/>
                </a:solidFill>
                <a:latin typeface="Arial" panose="020B0604020202020204" pitchFamily="34" charset="0"/>
                <a:ea typeface="+mj-ea"/>
                <a:cs typeface="Arial" panose="020B0604020202020204" pitchFamily="34" charset="0"/>
              </a:rPr>
              <a:t>of Pennsylvania </a:t>
            </a:r>
            <a:r>
              <a:rPr lang="en-US" sz="2100" dirty="0" smtClean="0">
                <a:solidFill>
                  <a:srgbClr val="0065A4"/>
                </a:solidFill>
                <a:latin typeface="Arial" panose="020B0604020202020204" pitchFamily="34" charset="0"/>
                <a:ea typeface="+mj-ea"/>
                <a:cs typeface="Arial" panose="020B0604020202020204" pitchFamily="34" charset="0"/>
              </a:rPr>
              <a:t>School of Nursing</a:t>
            </a:r>
            <a:endParaRPr lang="en-US" sz="2100" dirty="0">
              <a:solidFill>
                <a:srgbClr val="0065A4"/>
              </a:solidFill>
              <a:latin typeface="Arial" panose="020B0604020202020204" pitchFamily="34" charset="0"/>
              <a:ea typeface="+mj-ea"/>
              <a:cs typeface="Arial" panose="020B0604020202020204" pitchFamily="34" charset="0"/>
            </a:endParaRPr>
          </a:p>
          <a:p>
            <a:pPr algn="ctr">
              <a:spcAft>
                <a:spcPts val="400"/>
              </a:spcAft>
            </a:pPr>
            <a:r>
              <a:rPr lang="en-US" sz="2100" dirty="0">
                <a:solidFill>
                  <a:srgbClr val="0065A4"/>
                </a:solidFill>
                <a:latin typeface="Arial" panose="020B0604020202020204" pitchFamily="34" charset="0"/>
                <a:ea typeface="+mj-ea"/>
                <a:cs typeface="Arial" panose="020B0604020202020204" pitchFamily="34" charset="0"/>
              </a:rPr>
              <a:t>Diversity Consultant, Center to Champion Nursing in America</a:t>
            </a:r>
          </a:p>
          <a:p>
            <a:pPr>
              <a:spcBef>
                <a:spcPct val="20000"/>
              </a:spcBef>
            </a:pPr>
            <a:endParaRPr lang="en-US" sz="2200" dirty="0">
              <a:solidFill>
                <a:srgbClr val="FF0000"/>
              </a:solidFill>
              <a:cs typeface="Arial" pitchFamily="34" charset="0"/>
            </a:endParaRPr>
          </a:p>
          <a:p>
            <a:pPr>
              <a:spcBef>
                <a:spcPct val="20000"/>
              </a:spcBef>
            </a:pPr>
            <a:endParaRPr lang="en-US" sz="2400" dirty="0" smtClean="0">
              <a:solidFill>
                <a:srgbClr val="0065A4"/>
              </a:solidFill>
              <a:cs typeface="Arial" pitchFamily="34" charset="0"/>
            </a:endParaRPr>
          </a:p>
        </p:txBody>
      </p:sp>
      <p:sp>
        <p:nvSpPr>
          <p:cNvPr id="3" name="Slide Number Placeholder 2"/>
          <p:cNvSpPr>
            <a:spLocks noGrp="1"/>
          </p:cNvSpPr>
          <p:nvPr>
            <p:ph type="sldNum" sz="quarter" idx="12"/>
          </p:nvPr>
        </p:nvSpPr>
        <p:spPr/>
        <p:txBody>
          <a:bodyPr/>
          <a:lstStyle/>
          <a:p>
            <a:fld id="{62E60B9B-D511-0C45-91E3-A08F4FCA8553}" type="slidenum">
              <a:rPr lang="en-US" smtClean="0"/>
              <a:pPr/>
              <a:t>3</a:t>
            </a:fld>
            <a:endParaRPr lang="en-US"/>
          </a:p>
        </p:txBody>
      </p:sp>
    </p:spTree>
    <p:extLst>
      <p:ext uri="{BB962C8B-B14F-4D97-AF65-F5344CB8AC3E}">
        <p14:creationId xmlns:p14="http://schemas.microsoft.com/office/powerpoint/2010/main" val="41056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 name="Rectangle 2"/>
          <p:cNvSpPr/>
          <p:nvPr/>
        </p:nvSpPr>
        <p:spPr>
          <a:xfrm>
            <a:off x="1028700" y="2343150"/>
            <a:ext cx="6124327" cy="584775"/>
          </a:xfrm>
          <a:prstGeom prst="rect">
            <a:avLst/>
          </a:prstGeom>
        </p:spPr>
        <p:txBody>
          <a:bodyPr wrap="square">
            <a:spAutoFit/>
          </a:bodyPr>
          <a:lstStyle/>
          <a:p>
            <a:r>
              <a:rPr lang="en-US" sz="3200" dirty="0">
                <a:solidFill>
                  <a:srgbClr val="0065A4"/>
                </a:solidFill>
                <a:latin typeface="Arial" panose="020B0604020202020204" pitchFamily="34" charset="0"/>
                <a:cs typeface="Arial" panose="020B0604020202020204" pitchFamily="34" charset="0"/>
              </a:rPr>
              <a:t>How to Change </a:t>
            </a:r>
            <a:r>
              <a:rPr lang="en-US" sz="3200" dirty="0" smtClean="0">
                <a:solidFill>
                  <a:srgbClr val="0065A4"/>
                </a:solidFill>
                <a:latin typeface="Arial" panose="020B0604020202020204" pitchFamily="34" charset="0"/>
                <a:cs typeface="Arial" panose="020B0604020202020204" pitchFamily="34" charset="0"/>
              </a:rPr>
              <a:t>Direction?</a:t>
            </a:r>
            <a:endParaRPr lang="en-US" sz="3200" dirty="0">
              <a:solidFill>
                <a:srgbClr val="0065A4"/>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2E60B9B-D511-0C45-91E3-A08F4FCA8553}" type="slidenum">
              <a:rPr lang="en-US" smtClean="0"/>
              <a:pPr/>
              <a:t>30</a:t>
            </a:fld>
            <a:endParaRPr lang="en-US"/>
          </a:p>
        </p:txBody>
      </p:sp>
    </p:spTree>
    <p:extLst>
      <p:ext uri="{BB962C8B-B14F-4D97-AF65-F5344CB8AC3E}">
        <p14:creationId xmlns:p14="http://schemas.microsoft.com/office/powerpoint/2010/main" val="309246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the Momentum</a:t>
            </a:r>
            <a:r>
              <a:rPr lang="mr-IN" dirty="0" smtClean="0"/>
              <a:t>…</a:t>
            </a:r>
            <a:r>
              <a:rPr lang="en-US" dirty="0" smtClean="0"/>
              <a:t>.</a:t>
            </a:r>
            <a:endParaRPr lang="en-US" dirty="0"/>
          </a:p>
        </p:txBody>
      </p:sp>
      <p:sp>
        <p:nvSpPr>
          <p:cNvPr id="3" name="Content Placeholder 2"/>
          <p:cNvSpPr>
            <a:spLocks noGrp="1"/>
          </p:cNvSpPr>
          <p:nvPr>
            <p:ph idx="1"/>
          </p:nvPr>
        </p:nvSpPr>
        <p:spPr/>
        <p:txBody>
          <a:bodyPr>
            <a:normAutofit/>
          </a:bodyPr>
          <a:lstStyle/>
          <a:p>
            <a:pPr>
              <a:spcBef>
                <a:spcPts val="0"/>
              </a:spcBef>
            </a:pPr>
            <a:r>
              <a:rPr lang="en-US" dirty="0" smtClean="0"/>
              <a:t>Since the launch of the </a:t>
            </a:r>
            <a:r>
              <a:rPr lang="en-US" i="1" dirty="0" smtClean="0"/>
              <a:t>Campaign for Action</a:t>
            </a:r>
          </a:p>
          <a:p>
            <a:pPr lvl="1">
              <a:spcBef>
                <a:spcPts val="0"/>
              </a:spcBef>
            </a:pPr>
            <a:r>
              <a:rPr lang="en-US" dirty="0" smtClean="0"/>
              <a:t>Positive trends for increasing diversity among pre-licensure RNs &amp; nurses prepared at the doctorate level</a:t>
            </a:r>
          </a:p>
          <a:p>
            <a:pPr>
              <a:spcBef>
                <a:spcPts val="0"/>
              </a:spcBef>
            </a:pPr>
            <a:endParaRPr lang="en-US" dirty="0" smtClean="0"/>
          </a:p>
          <a:p>
            <a:pPr>
              <a:spcBef>
                <a:spcPts val="0"/>
              </a:spcBef>
            </a:pPr>
            <a:r>
              <a:rPr lang="en-US" dirty="0" smtClean="0"/>
              <a:t>We have to keep driving for more change</a:t>
            </a:r>
          </a:p>
          <a:p>
            <a:pPr lvl="1">
              <a:spcBef>
                <a:spcPts val="0"/>
              </a:spcBef>
            </a:pPr>
            <a:r>
              <a:rPr lang="en-US" dirty="0" smtClean="0"/>
              <a:t>American Indian or Alaska Native, and Native Hawaiian or other Pacific Islanders</a:t>
            </a:r>
          </a:p>
          <a:p>
            <a:pPr lvl="1">
              <a:spcBef>
                <a:spcPts val="0"/>
              </a:spcBef>
            </a:pPr>
            <a:r>
              <a:rPr lang="en-US" dirty="0" smtClean="0"/>
              <a:t>Diversity of the profession still does not represent the diversity of the nation</a:t>
            </a:r>
          </a:p>
          <a:p>
            <a:pPr lvl="1">
              <a:spcBef>
                <a:spcPts val="0"/>
              </a:spcBef>
            </a:pPr>
            <a:endParaRPr lang="en-US" dirty="0"/>
          </a:p>
          <a:p>
            <a:pPr>
              <a:spcBef>
                <a:spcPts val="0"/>
              </a:spcBef>
            </a:pPr>
            <a:r>
              <a:rPr lang="en-US" dirty="0" smtClean="0"/>
              <a:t>Achieving a Culture of Health for all, is going to depend on a diverse profession </a:t>
            </a:r>
            <a:endParaRPr lang="en-US" dirty="0"/>
          </a:p>
          <a:p>
            <a:pPr>
              <a:spcBef>
                <a:spcPts val="0"/>
              </a:spcBef>
            </a:pPr>
            <a:endParaRPr lang="en-US" dirty="0" smtClean="0"/>
          </a:p>
          <a:p>
            <a:pPr>
              <a:spcBef>
                <a:spcPts val="0"/>
              </a:spcBef>
            </a:pPr>
            <a:endParaRPr lang="en-US" dirty="0" smtClean="0"/>
          </a:p>
        </p:txBody>
      </p:sp>
      <p:sp>
        <p:nvSpPr>
          <p:cNvPr id="4" name="Slide Number Placeholder 3"/>
          <p:cNvSpPr>
            <a:spLocks noGrp="1"/>
          </p:cNvSpPr>
          <p:nvPr>
            <p:ph type="sldNum" sz="quarter" idx="12"/>
          </p:nvPr>
        </p:nvSpPr>
        <p:spPr/>
        <p:txBody>
          <a:bodyPr/>
          <a:lstStyle/>
          <a:p>
            <a:fld id="{62E60B9B-D511-0C45-91E3-A08F4FCA8553}" type="slidenum">
              <a:rPr lang="en-US" smtClean="0"/>
              <a:pPr/>
              <a:t>31</a:t>
            </a:fld>
            <a:endParaRPr lang="en-US"/>
          </a:p>
        </p:txBody>
      </p:sp>
    </p:spTree>
    <p:extLst>
      <p:ext uri="{BB962C8B-B14F-4D97-AF65-F5344CB8AC3E}">
        <p14:creationId xmlns:p14="http://schemas.microsoft.com/office/powerpoint/2010/main" val="379144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County Health Rankings </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67236" y="1223503"/>
            <a:ext cx="8302801" cy="4929647"/>
          </a:xfrm>
          <a:prstGeom prst="rect">
            <a:avLst/>
          </a:prstGeom>
        </p:spPr>
      </p:pic>
      <p:sp>
        <p:nvSpPr>
          <p:cNvPr id="3" name="Slide Number Placeholder 2"/>
          <p:cNvSpPr>
            <a:spLocks noGrp="1"/>
          </p:cNvSpPr>
          <p:nvPr>
            <p:ph type="sldNum" sz="quarter" idx="12"/>
          </p:nvPr>
        </p:nvSpPr>
        <p:spPr/>
        <p:txBody>
          <a:bodyPr/>
          <a:lstStyle/>
          <a:p>
            <a:fld id="{62E60B9B-D511-0C45-91E3-A08F4FCA8553}" type="slidenum">
              <a:rPr lang="en-US" smtClean="0"/>
              <a:pPr/>
              <a:t>32</a:t>
            </a:fld>
            <a:endParaRPr lang="en-US"/>
          </a:p>
        </p:txBody>
      </p:sp>
    </p:spTree>
    <p:extLst>
      <p:ext uri="{BB962C8B-B14F-4D97-AF65-F5344CB8AC3E}">
        <p14:creationId xmlns:p14="http://schemas.microsoft.com/office/powerpoint/2010/main" val="292718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Campaign</a:t>
            </a:r>
            <a:r>
              <a:rPr lang="en-US" dirty="0" smtClean="0"/>
              <a:t> Resources</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13581" y="973667"/>
            <a:ext cx="8173219" cy="5119966"/>
          </a:xfrm>
          <a:prstGeom prst="rect">
            <a:avLst/>
          </a:prstGeom>
        </p:spPr>
      </p:pic>
      <p:sp>
        <p:nvSpPr>
          <p:cNvPr id="3" name="Slide Number Placeholder 2"/>
          <p:cNvSpPr>
            <a:spLocks noGrp="1"/>
          </p:cNvSpPr>
          <p:nvPr>
            <p:ph type="sldNum" sz="quarter" idx="12"/>
          </p:nvPr>
        </p:nvSpPr>
        <p:spPr/>
        <p:txBody>
          <a:bodyPr/>
          <a:lstStyle/>
          <a:p>
            <a:fld id="{62E60B9B-D511-0C45-91E3-A08F4FCA8553}" type="slidenum">
              <a:rPr lang="en-US" smtClean="0"/>
              <a:pPr/>
              <a:t>33</a:t>
            </a:fld>
            <a:endParaRPr lang="en-US"/>
          </a:p>
        </p:txBody>
      </p:sp>
    </p:spTree>
    <p:extLst>
      <p:ext uri="{BB962C8B-B14F-4D97-AF65-F5344CB8AC3E}">
        <p14:creationId xmlns:p14="http://schemas.microsoft.com/office/powerpoint/2010/main" val="183306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of Health </a:t>
            </a:r>
            <a:r>
              <a:rPr lang="en-US" dirty="0"/>
              <a:t>M</a:t>
            </a:r>
            <a:r>
              <a:rPr lang="en-US" dirty="0" smtClean="0"/>
              <a:t>easures as a Guide </a:t>
            </a:r>
            <a:endParaRPr lang="en-US" dirty="0"/>
          </a:p>
        </p:txBody>
      </p:sp>
      <p:sp>
        <p:nvSpPr>
          <p:cNvPr id="3" name="Content Placeholder 2"/>
          <p:cNvSpPr>
            <a:spLocks noGrp="1"/>
          </p:cNvSpPr>
          <p:nvPr>
            <p:ph sz="half" idx="1"/>
          </p:nvPr>
        </p:nvSpPr>
        <p:spPr>
          <a:xfrm>
            <a:off x="457200" y="1162050"/>
            <a:ext cx="4324350" cy="4964113"/>
          </a:xfrm>
        </p:spPr>
        <p:txBody>
          <a:bodyPr>
            <a:noAutofit/>
          </a:bodyPr>
          <a:lstStyle/>
          <a:p>
            <a:r>
              <a:rPr lang="en-US" sz="2400" dirty="0" smtClean="0"/>
              <a:t>Making Health a Shared Value</a:t>
            </a:r>
          </a:p>
          <a:p>
            <a:pPr lvl="1"/>
            <a:r>
              <a:rPr lang="en-US" dirty="0" smtClean="0"/>
              <a:t>Civic engagement</a:t>
            </a:r>
          </a:p>
          <a:p>
            <a:pPr lvl="2"/>
            <a:r>
              <a:rPr lang="en-US" sz="2400" dirty="0" smtClean="0"/>
              <a:t>Measure </a:t>
            </a:r>
            <a:r>
              <a:rPr lang="mr-IN" sz="2400" dirty="0" smtClean="0"/>
              <a:t>–</a:t>
            </a:r>
            <a:r>
              <a:rPr lang="en-US" sz="2400" dirty="0" smtClean="0"/>
              <a:t> Voter participation</a:t>
            </a:r>
          </a:p>
          <a:p>
            <a:r>
              <a:rPr lang="en-US" sz="2400" dirty="0" smtClean="0"/>
              <a:t>Fostering Cross-sector Collaboration</a:t>
            </a:r>
          </a:p>
          <a:p>
            <a:pPr lvl="1"/>
            <a:r>
              <a:rPr lang="en-US" dirty="0" smtClean="0"/>
              <a:t>Quality of partnerships</a:t>
            </a:r>
          </a:p>
          <a:p>
            <a:pPr lvl="2"/>
            <a:r>
              <a:rPr lang="en-US" sz="2400" dirty="0" smtClean="0"/>
              <a:t>Measure </a:t>
            </a:r>
            <a:r>
              <a:rPr lang="mr-IN" sz="2400" dirty="0" smtClean="0"/>
              <a:t>–</a:t>
            </a:r>
            <a:r>
              <a:rPr lang="en-US" sz="2400" dirty="0" smtClean="0"/>
              <a:t> Local health department collaboration with community organization</a:t>
            </a:r>
            <a:endParaRPr lang="en-US" sz="2400" dirty="0"/>
          </a:p>
        </p:txBody>
      </p:sp>
      <p:sp>
        <p:nvSpPr>
          <p:cNvPr id="4" name="Content Placeholder 3"/>
          <p:cNvSpPr>
            <a:spLocks noGrp="1"/>
          </p:cNvSpPr>
          <p:nvPr>
            <p:ph sz="half" idx="2"/>
          </p:nvPr>
        </p:nvSpPr>
        <p:spPr>
          <a:xfrm>
            <a:off x="4781550" y="1162050"/>
            <a:ext cx="4114800" cy="5219700"/>
          </a:xfrm>
        </p:spPr>
        <p:txBody>
          <a:bodyPr>
            <a:noAutofit/>
          </a:bodyPr>
          <a:lstStyle/>
          <a:p>
            <a:r>
              <a:rPr lang="en-US" sz="2400" dirty="0" smtClean="0"/>
              <a:t>Creating Healthier Communities</a:t>
            </a:r>
          </a:p>
          <a:p>
            <a:pPr lvl="1"/>
            <a:r>
              <a:rPr lang="en-US" dirty="0" smtClean="0"/>
              <a:t>Built environment and physical conditions</a:t>
            </a:r>
          </a:p>
          <a:p>
            <a:pPr lvl="2"/>
            <a:r>
              <a:rPr lang="en-US" sz="2400" dirty="0" smtClean="0"/>
              <a:t>Measure </a:t>
            </a:r>
            <a:r>
              <a:rPr lang="mr-IN" sz="2400" dirty="0" smtClean="0"/>
              <a:t>–</a:t>
            </a:r>
            <a:r>
              <a:rPr lang="en-US" sz="2400" dirty="0" smtClean="0"/>
              <a:t> Access to healthy foods</a:t>
            </a:r>
            <a:endParaRPr lang="en-US" sz="2400" dirty="0"/>
          </a:p>
          <a:p>
            <a:r>
              <a:rPr lang="en-US" sz="2400" dirty="0" smtClean="0"/>
              <a:t>Strengthening Integration of Health Services &amp; Systems</a:t>
            </a:r>
          </a:p>
          <a:p>
            <a:pPr lvl="1"/>
            <a:r>
              <a:rPr lang="en-US" dirty="0" smtClean="0"/>
              <a:t>Balance and integration</a:t>
            </a:r>
          </a:p>
          <a:p>
            <a:pPr lvl="2"/>
            <a:r>
              <a:rPr lang="en-US" sz="2400" dirty="0" smtClean="0"/>
              <a:t>Measure </a:t>
            </a:r>
            <a:r>
              <a:rPr lang="mr-IN" sz="2400" dirty="0" smtClean="0"/>
              <a:t>–</a:t>
            </a:r>
            <a:r>
              <a:rPr lang="en-US" sz="2400" dirty="0" smtClean="0"/>
              <a:t> Hospital partnerships </a:t>
            </a:r>
          </a:p>
        </p:txBody>
      </p:sp>
      <p:sp>
        <p:nvSpPr>
          <p:cNvPr id="5" name="Slide Number Placeholder 4"/>
          <p:cNvSpPr>
            <a:spLocks noGrp="1"/>
          </p:cNvSpPr>
          <p:nvPr>
            <p:ph type="sldNum" sz="quarter" idx="12"/>
          </p:nvPr>
        </p:nvSpPr>
        <p:spPr/>
        <p:txBody>
          <a:bodyPr/>
          <a:lstStyle/>
          <a:p>
            <a:fld id="{62E60B9B-D511-0C45-91E3-A08F4FCA8553}" type="slidenum">
              <a:rPr lang="en-US" smtClean="0"/>
              <a:pPr/>
              <a:t>34</a:t>
            </a:fld>
            <a:endParaRPr lang="en-US"/>
          </a:p>
        </p:txBody>
      </p:sp>
    </p:spTree>
    <p:extLst>
      <p:ext uri="{BB962C8B-B14F-4D97-AF65-F5344CB8AC3E}">
        <p14:creationId xmlns:p14="http://schemas.microsoft.com/office/powerpoint/2010/main" val="271109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Your </a:t>
            </a:r>
            <a:r>
              <a:rPr lang="en-US" dirty="0"/>
              <a:t>T</a:t>
            </a:r>
            <a:r>
              <a:rPr lang="en-US" dirty="0" smtClean="0"/>
              <a:t>houghts</a:t>
            </a:r>
            <a:r>
              <a:rPr lang="mr-IN" dirty="0" smtClean="0"/>
              <a:t>…</a:t>
            </a:r>
            <a:r>
              <a:rPr lang="en-US" dirty="0" smtClean="0"/>
              <a:t>.</a:t>
            </a:r>
            <a:endParaRPr lang="en-US" dirty="0"/>
          </a:p>
        </p:txBody>
      </p:sp>
      <p:sp>
        <p:nvSpPr>
          <p:cNvPr id="6" name="Content Placeholder 5"/>
          <p:cNvSpPr>
            <a:spLocks noGrp="1"/>
          </p:cNvSpPr>
          <p:nvPr>
            <p:ph idx="1"/>
          </p:nvPr>
        </p:nvSpPr>
        <p:spPr/>
        <p:txBody>
          <a:bodyPr/>
          <a:lstStyle/>
          <a:p>
            <a:r>
              <a:rPr lang="en-US" dirty="0" smtClean="0"/>
              <a:t>How do you feel about using these data sources to guide your work? </a:t>
            </a:r>
          </a:p>
          <a:p>
            <a:r>
              <a:rPr lang="en-US" dirty="0" smtClean="0"/>
              <a:t>For those of you already familiar with these sources, how, if at all have you used them?  </a:t>
            </a:r>
          </a:p>
          <a:p>
            <a:r>
              <a:rPr lang="en-US" dirty="0" smtClean="0"/>
              <a:t>What type of support might you need to maximize some of the resources we have shared? </a:t>
            </a:r>
            <a:endParaRPr lang="en-US" dirty="0"/>
          </a:p>
        </p:txBody>
      </p:sp>
      <p:sp>
        <p:nvSpPr>
          <p:cNvPr id="2" name="Slide Number Placeholder 1"/>
          <p:cNvSpPr>
            <a:spLocks noGrp="1"/>
          </p:cNvSpPr>
          <p:nvPr>
            <p:ph type="sldNum" sz="quarter" idx="12"/>
          </p:nvPr>
        </p:nvSpPr>
        <p:spPr/>
        <p:txBody>
          <a:bodyPr/>
          <a:lstStyle/>
          <a:p>
            <a:fld id="{62E60B9B-D511-0C45-91E3-A08F4FCA8553}" type="slidenum">
              <a:rPr lang="en-US" smtClean="0"/>
              <a:pPr/>
              <a:t>35</a:t>
            </a:fld>
            <a:endParaRPr lang="en-US"/>
          </a:p>
        </p:txBody>
      </p:sp>
    </p:spTree>
    <p:extLst>
      <p:ext uri="{BB962C8B-B14F-4D97-AF65-F5344CB8AC3E}">
        <p14:creationId xmlns:p14="http://schemas.microsoft.com/office/powerpoint/2010/main" val="4427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r>
              <a:rPr lang="en-US" altLang="en-US" dirty="0" smtClean="0">
                <a:latin typeface="Arial" charset="0"/>
                <a:ea typeface="ＭＳ Ｐゴシック" pitchFamily="34" charset="-128"/>
                <a:cs typeface="Arial" charset="0"/>
              </a:rPr>
              <a:t>Questions or Comments?</a:t>
            </a:r>
          </a:p>
        </p:txBody>
      </p:sp>
      <p:pic>
        <p:nvPicPr>
          <p:cNvPr id="31748" name="Content Placeholder 2" descr="C:\Documents and Settings\MPheulpin\Local Settings\Temporary Internet Files\Content.IE5\TIGW0HK7\MC90043151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029" y="1295400"/>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6"/>
          <p:cNvSpPr>
            <a:spLocks noChangeArrowheads="1"/>
          </p:cNvSpPr>
          <p:nvPr/>
        </p:nvSpPr>
        <p:spPr bwMode="auto">
          <a:xfrm>
            <a:off x="457200" y="3363837"/>
            <a:ext cx="8407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0065A4"/>
                </a:solidFill>
                <a:latin typeface="Arial" charset="0"/>
                <a:ea typeface="ＭＳ Ｐゴシック" pitchFamily="34" charset="-128"/>
                <a:cs typeface="Arial" charset="0"/>
              </a:defRPr>
            </a:lvl1pPr>
            <a:lvl2pPr marL="742950" indent="-285750" eaLnBrk="0" hangingPunct="0">
              <a:spcBef>
                <a:spcPct val="20000"/>
              </a:spcBef>
              <a:buFont typeface="Arial" charset="0"/>
              <a:buChar char="–"/>
              <a:defRPr sz="2000">
                <a:solidFill>
                  <a:srgbClr val="0065A4"/>
                </a:solidFill>
                <a:latin typeface="Arial" charset="0"/>
                <a:ea typeface="Arial" charset="0"/>
                <a:cs typeface="Arial" charset="0"/>
              </a:defRPr>
            </a:lvl2pPr>
            <a:lvl3pPr marL="1143000" indent="-228600" eaLnBrk="0" hangingPunct="0">
              <a:spcBef>
                <a:spcPct val="20000"/>
              </a:spcBef>
              <a:buFont typeface="Arial" charset="0"/>
              <a:buChar char="•"/>
              <a:defRPr>
                <a:solidFill>
                  <a:srgbClr val="0065A4"/>
                </a:solidFill>
                <a:latin typeface="Arial" charset="0"/>
                <a:ea typeface="Arial" charset="0"/>
                <a:cs typeface="Arial" charset="0"/>
              </a:defRPr>
            </a:lvl3pPr>
            <a:lvl4pPr marL="1600200" indent="-228600" eaLnBrk="0" hangingPunct="0">
              <a:spcBef>
                <a:spcPct val="20000"/>
              </a:spcBef>
              <a:buFont typeface="Arial" charset="0"/>
              <a:buChar char="–"/>
              <a:defRPr sz="1600">
                <a:solidFill>
                  <a:srgbClr val="0065A4"/>
                </a:solidFill>
                <a:latin typeface="Arial" charset="0"/>
                <a:ea typeface="Arial" charset="0"/>
                <a:cs typeface="Arial" charset="0"/>
              </a:defRPr>
            </a:lvl4pPr>
            <a:lvl5pPr marL="2057400" indent="-228600" eaLnBrk="0" hangingPunct="0">
              <a:spcBef>
                <a:spcPct val="20000"/>
              </a:spcBef>
              <a:buFont typeface="Arial" charset="0"/>
              <a:buChar char="»"/>
              <a:defRPr sz="1400">
                <a:solidFill>
                  <a:srgbClr val="0065A4"/>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1400">
                <a:solidFill>
                  <a:srgbClr val="0065A4"/>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1400">
                <a:solidFill>
                  <a:srgbClr val="0065A4"/>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1400">
                <a:solidFill>
                  <a:srgbClr val="0065A4"/>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1400">
                <a:solidFill>
                  <a:srgbClr val="0065A4"/>
                </a:solidFill>
                <a:latin typeface="Arial" charset="0"/>
                <a:ea typeface="Arial" charset="0"/>
                <a:cs typeface="Arial" charset="0"/>
              </a:defRPr>
            </a:lvl9pPr>
          </a:lstStyle>
          <a:p>
            <a:pPr algn="ctr" defTabSz="457200" eaLnBrk="1" hangingPunct="1">
              <a:spcBef>
                <a:spcPct val="0"/>
              </a:spcBef>
              <a:buFontTx/>
              <a:buNone/>
            </a:pPr>
            <a:r>
              <a:rPr lang="en-US" altLang="en-US" b="1" dirty="0"/>
              <a:t>Press *1 on your telephone key pad to ask a </a:t>
            </a:r>
            <a:r>
              <a:rPr lang="en-US" altLang="en-US" b="1" dirty="0" smtClean="0"/>
              <a:t>question</a:t>
            </a:r>
          </a:p>
          <a:p>
            <a:pPr algn="ctr" defTabSz="457200" eaLnBrk="1" hangingPunct="1">
              <a:spcBef>
                <a:spcPct val="0"/>
              </a:spcBef>
              <a:buFontTx/>
              <a:buNone/>
            </a:pPr>
            <a:r>
              <a:rPr lang="en-US" altLang="en-US" sz="2000" b="1" dirty="0" smtClean="0"/>
              <a:t>(Please be sure to record your name after the prompt)</a:t>
            </a:r>
            <a:r>
              <a:rPr lang="en-US" altLang="en-US" b="1" dirty="0" smtClean="0"/>
              <a:t>  </a:t>
            </a:r>
            <a:endParaRPr lang="en-US" altLang="en-US" b="1" dirty="0"/>
          </a:p>
          <a:p>
            <a:pPr algn="ctr" defTabSz="457200" eaLnBrk="1" hangingPunct="1">
              <a:spcBef>
                <a:spcPct val="0"/>
              </a:spcBef>
              <a:buFontTx/>
              <a:buNone/>
            </a:pPr>
            <a:r>
              <a:rPr lang="en-US" altLang="en-US" b="1" dirty="0"/>
              <a:t>OR</a:t>
            </a:r>
          </a:p>
          <a:p>
            <a:pPr algn="ctr" defTabSz="457200" eaLnBrk="1" hangingPunct="1">
              <a:spcBef>
                <a:spcPct val="0"/>
              </a:spcBef>
              <a:buFontTx/>
              <a:buNone/>
            </a:pPr>
            <a:r>
              <a:rPr lang="en-US" altLang="en-US" b="1" dirty="0"/>
              <a:t>Use the “chat” feature to send “everyone” a question</a:t>
            </a:r>
            <a:r>
              <a:rPr lang="en-US" altLang="en-US" sz="2000" dirty="0"/>
              <a:t>.  </a:t>
            </a:r>
          </a:p>
        </p:txBody>
      </p:sp>
      <p:sp>
        <p:nvSpPr>
          <p:cNvPr id="31750" name="TextBox 5"/>
          <p:cNvSpPr txBox="1">
            <a:spLocks noChangeArrowheads="1"/>
          </p:cNvSpPr>
          <p:nvPr/>
        </p:nvSpPr>
        <p:spPr bwMode="auto">
          <a:xfrm>
            <a:off x="8153400" y="64008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0065A4"/>
                </a:solidFill>
                <a:latin typeface="Arial" charset="0"/>
                <a:ea typeface="ＭＳ Ｐゴシック" pitchFamily="34" charset="-128"/>
                <a:cs typeface="Arial" charset="0"/>
              </a:defRPr>
            </a:lvl1pPr>
            <a:lvl2pPr marL="742950" indent="-285750" eaLnBrk="0" hangingPunct="0">
              <a:spcBef>
                <a:spcPct val="20000"/>
              </a:spcBef>
              <a:buFont typeface="Arial" charset="0"/>
              <a:buChar char="–"/>
              <a:defRPr sz="2000">
                <a:solidFill>
                  <a:srgbClr val="0065A4"/>
                </a:solidFill>
                <a:latin typeface="Arial" charset="0"/>
                <a:ea typeface="Arial" charset="0"/>
                <a:cs typeface="Arial" charset="0"/>
              </a:defRPr>
            </a:lvl2pPr>
            <a:lvl3pPr marL="1143000" indent="-228600" eaLnBrk="0" hangingPunct="0">
              <a:spcBef>
                <a:spcPct val="20000"/>
              </a:spcBef>
              <a:buFont typeface="Arial" charset="0"/>
              <a:buChar char="•"/>
              <a:defRPr>
                <a:solidFill>
                  <a:srgbClr val="0065A4"/>
                </a:solidFill>
                <a:latin typeface="Arial" charset="0"/>
                <a:ea typeface="Arial" charset="0"/>
                <a:cs typeface="Arial" charset="0"/>
              </a:defRPr>
            </a:lvl3pPr>
            <a:lvl4pPr marL="1600200" indent="-228600" eaLnBrk="0" hangingPunct="0">
              <a:spcBef>
                <a:spcPct val="20000"/>
              </a:spcBef>
              <a:buFont typeface="Arial" charset="0"/>
              <a:buChar char="–"/>
              <a:defRPr sz="1600">
                <a:solidFill>
                  <a:srgbClr val="0065A4"/>
                </a:solidFill>
                <a:latin typeface="Arial" charset="0"/>
                <a:ea typeface="Arial" charset="0"/>
                <a:cs typeface="Arial" charset="0"/>
              </a:defRPr>
            </a:lvl4pPr>
            <a:lvl5pPr marL="2057400" indent="-228600" eaLnBrk="0" hangingPunct="0">
              <a:spcBef>
                <a:spcPct val="20000"/>
              </a:spcBef>
              <a:buFont typeface="Arial" charset="0"/>
              <a:buChar char="»"/>
              <a:defRPr sz="1400">
                <a:solidFill>
                  <a:srgbClr val="0065A4"/>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1400">
                <a:solidFill>
                  <a:srgbClr val="0065A4"/>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1400">
                <a:solidFill>
                  <a:srgbClr val="0065A4"/>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1400">
                <a:solidFill>
                  <a:srgbClr val="0065A4"/>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1400">
                <a:solidFill>
                  <a:srgbClr val="0065A4"/>
                </a:solidFill>
                <a:latin typeface="Arial" charset="0"/>
                <a:ea typeface="Arial" charset="0"/>
                <a:cs typeface="Arial" charset="0"/>
              </a:defRPr>
            </a:lvl9pPr>
          </a:lstStyle>
          <a:p>
            <a:pPr defTabSz="457200" eaLnBrk="1" hangingPunct="1">
              <a:spcBef>
                <a:spcPct val="0"/>
              </a:spcBef>
              <a:buFontTx/>
              <a:buNone/>
            </a:pPr>
            <a:fld id="{F061136F-0EB4-4BA6-B299-CCE67E518000}" type="slidenum">
              <a:rPr lang="en-US" altLang="en-US" sz="1800">
                <a:solidFill>
                  <a:srgbClr val="7C6A55"/>
                </a:solidFill>
              </a:rPr>
              <a:pPr defTabSz="457200" eaLnBrk="1" hangingPunct="1">
                <a:spcBef>
                  <a:spcPct val="0"/>
                </a:spcBef>
                <a:buFontTx/>
                <a:buNone/>
              </a:pPr>
              <a:t>36</a:t>
            </a:fld>
            <a:endParaRPr lang="en-US" altLang="en-US" sz="1800" dirty="0">
              <a:solidFill>
                <a:srgbClr val="7C6A55"/>
              </a:solidFill>
            </a:endParaRPr>
          </a:p>
        </p:txBody>
      </p:sp>
      <p:pic>
        <p:nvPicPr>
          <p:cNvPr id="1026" name="Picture 2" descr="image001"/>
          <p:cNvPicPr>
            <a:picLocks noChangeAspect="1" noChangeArrowheads="1"/>
          </p:cNvPicPr>
          <p:nvPr/>
        </p:nvPicPr>
        <p:blipFill rotWithShape="1">
          <a:blip r:embed="rId4">
            <a:extLst>
              <a:ext uri="{28A0092B-C50C-407E-A947-70E740481C1C}">
                <a14:useLocalDpi xmlns:a14="http://schemas.microsoft.com/office/drawing/2010/main" val="0"/>
              </a:ext>
            </a:extLst>
          </a:blip>
          <a:srcRect l="42597" t="64683" r="27680" b="1032"/>
          <a:stretch/>
        </p:blipFill>
        <p:spPr bwMode="auto">
          <a:xfrm>
            <a:off x="1127759" y="5242346"/>
            <a:ext cx="2342515" cy="75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594100" y="5295415"/>
            <a:ext cx="5105400" cy="523220"/>
          </a:xfrm>
          <a:prstGeom prst="rect">
            <a:avLst/>
          </a:prstGeom>
          <a:noFill/>
        </p:spPr>
        <p:txBody>
          <a:bodyPr wrap="square" rtlCol="0">
            <a:spAutoFit/>
          </a:bodyPr>
          <a:lstStyle/>
          <a:p>
            <a:r>
              <a:rPr lang="en-US" sz="1400" dirty="0">
                <a:solidFill>
                  <a:srgbClr val="0065A4"/>
                </a:solidFill>
                <a:latin typeface="Arial" charset="0"/>
                <a:ea typeface="ＭＳ Ｐゴシック" pitchFamily="34" charset="-128"/>
                <a:cs typeface="Arial" charset="0"/>
              </a:rPr>
              <a:t>If you are having trouble asking a question, please click </a:t>
            </a:r>
            <a:r>
              <a:rPr lang="en-US" sz="1400" dirty="0" smtClean="0">
                <a:solidFill>
                  <a:srgbClr val="0065A4"/>
                </a:solidFill>
                <a:latin typeface="Arial" charset="0"/>
                <a:ea typeface="ＭＳ Ｐゴシック" pitchFamily="34" charset="-128"/>
                <a:cs typeface="Arial" charset="0"/>
              </a:rPr>
              <a:t>the “Raise </a:t>
            </a:r>
            <a:r>
              <a:rPr lang="en-US" sz="1400" dirty="0">
                <a:solidFill>
                  <a:srgbClr val="0065A4"/>
                </a:solidFill>
                <a:latin typeface="Arial" charset="0"/>
                <a:ea typeface="ＭＳ Ｐゴシック" pitchFamily="34" charset="-128"/>
                <a:cs typeface="Arial" charset="0"/>
              </a:rPr>
              <a:t>Hand” button on the bottom right of your screen </a:t>
            </a:r>
          </a:p>
        </p:txBody>
      </p:sp>
    </p:spTree>
    <p:extLst>
      <p:ext uri="{BB962C8B-B14F-4D97-AF65-F5344CB8AC3E}">
        <p14:creationId xmlns:p14="http://schemas.microsoft.com/office/powerpoint/2010/main" val="1110955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Speakers</a:t>
            </a:r>
            <a:endParaRPr lang="en-US" dirty="0"/>
          </a:p>
        </p:txBody>
      </p:sp>
      <p:pic>
        <p:nvPicPr>
          <p:cNvPr id="1026" name="Picture 2" descr="C:\Users\mobrien\AppData\Local\Microsoft\Windows\Temporary Internet Files\Content.Outlook\WYU6E9Z5\spet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236" y="1376799"/>
            <a:ext cx="2249060" cy="256191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972084" y="1422581"/>
            <a:ext cx="7183364" cy="4680205"/>
          </a:xfrm>
        </p:spPr>
        <p:txBody>
          <a:bodyPr>
            <a:normAutofit/>
          </a:bodyPr>
          <a:lstStyle/>
          <a:p>
            <a:endParaRPr lang="en-US" sz="2100" dirty="0"/>
          </a:p>
          <a:p>
            <a:pPr marL="0" indent="0">
              <a:buNone/>
            </a:pPr>
            <a:endParaRPr lang="en-US" sz="2100" dirty="0" smtClean="0"/>
          </a:p>
          <a:p>
            <a:pPr marL="0" indent="0">
              <a:buNone/>
            </a:pPr>
            <a:endParaRPr lang="en-US" sz="2100" dirty="0"/>
          </a:p>
          <a:p>
            <a:pPr marL="0" indent="0">
              <a:buNone/>
            </a:pPr>
            <a:endParaRPr lang="en-US" sz="2100" dirty="0" smtClean="0"/>
          </a:p>
          <a:p>
            <a:pPr marL="0" indent="0">
              <a:buNone/>
            </a:pPr>
            <a:endParaRPr lang="en-US" sz="2100" dirty="0"/>
          </a:p>
          <a:p>
            <a:pPr marL="0" indent="0">
              <a:buNone/>
            </a:pPr>
            <a:endParaRPr lang="en-US" sz="2100" dirty="0" smtClean="0"/>
          </a:p>
          <a:p>
            <a:pPr marL="0" indent="0">
              <a:buNone/>
            </a:pPr>
            <a:endParaRPr lang="en-US" sz="2100" dirty="0"/>
          </a:p>
          <a:p>
            <a:pPr marL="0" indent="0" algn="ctr">
              <a:spcBef>
                <a:spcPts val="0"/>
              </a:spcBef>
              <a:spcAft>
                <a:spcPts val="400"/>
              </a:spcAft>
              <a:buNone/>
            </a:pPr>
            <a:r>
              <a:rPr lang="en-US" sz="2100" b="1" dirty="0" smtClean="0"/>
              <a:t>Joanne </a:t>
            </a:r>
            <a:r>
              <a:rPr lang="en-US" sz="2100" b="1" dirty="0"/>
              <a:t>Spetz, PhD</a:t>
            </a:r>
          </a:p>
          <a:p>
            <a:pPr marL="0" indent="0" algn="ctr">
              <a:spcBef>
                <a:spcPts val="0"/>
              </a:spcBef>
              <a:spcAft>
                <a:spcPts val="400"/>
              </a:spcAft>
              <a:buNone/>
            </a:pPr>
            <a:r>
              <a:rPr lang="en-US" sz="2100" dirty="0"/>
              <a:t>Professor, Philip R. Lee Institute for Health Policy Studies</a:t>
            </a:r>
          </a:p>
          <a:p>
            <a:pPr marL="0" indent="0" algn="ctr">
              <a:spcBef>
                <a:spcPts val="0"/>
              </a:spcBef>
              <a:spcAft>
                <a:spcPts val="400"/>
              </a:spcAft>
              <a:buNone/>
            </a:pPr>
            <a:r>
              <a:rPr lang="en-US" sz="2100" dirty="0"/>
              <a:t>Associate Director for Research, </a:t>
            </a:r>
            <a:r>
              <a:rPr lang="en-US" sz="2100" dirty="0" err="1"/>
              <a:t>Healthforce</a:t>
            </a:r>
            <a:r>
              <a:rPr lang="en-US" sz="2100" dirty="0"/>
              <a:t> Center</a:t>
            </a:r>
          </a:p>
          <a:p>
            <a:pPr marL="0" indent="0" algn="ctr">
              <a:spcBef>
                <a:spcPts val="0"/>
              </a:spcBef>
              <a:spcAft>
                <a:spcPts val="400"/>
              </a:spcAft>
              <a:buNone/>
            </a:pPr>
            <a:r>
              <a:rPr lang="en-US" sz="2100" dirty="0"/>
              <a:t>University of California, San Francisco</a:t>
            </a:r>
          </a:p>
          <a:p>
            <a:pPr lvl="1"/>
            <a:endParaRPr lang="en-US" sz="2100" dirty="0"/>
          </a:p>
        </p:txBody>
      </p:sp>
      <p:sp>
        <p:nvSpPr>
          <p:cNvPr id="3" name="Slide Number Placeholder 2"/>
          <p:cNvSpPr>
            <a:spLocks noGrp="1"/>
          </p:cNvSpPr>
          <p:nvPr>
            <p:ph type="sldNum" sz="quarter" idx="12"/>
          </p:nvPr>
        </p:nvSpPr>
        <p:spPr/>
        <p:txBody>
          <a:bodyPr/>
          <a:lstStyle/>
          <a:p>
            <a:fld id="{62E60B9B-D511-0C45-91E3-A08F4FCA8553}" type="slidenum">
              <a:rPr lang="en-US" smtClean="0"/>
              <a:pPr/>
              <a:t>4</a:t>
            </a:fld>
            <a:endParaRPr lang="en-US"/>
          </a:p>
        </p:txBody>
      </p:sp>
    </p:spTree>
    <p:extLst>
      <p:ext uri="{BB962C8B-B14F-4D97-AF65-F5344CB8AC3E}">
        <p14:creationId xmlns:p14="http://schemas.microsoft.com/office/powerpoint/2010/main" val="159869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Today’s Webinar </a:t>
            </a:r>
            <a:endParaRPr lang="en-US" sz="3200" dirty="0"/>
          </a:p>
        </p:txBody>
      </p:sp>
      <p:sp>
        <p:nvSpPr>
          <p:cNvPr id="8" name="Content Placeholder 2"/>
          <p:cNvSpPr>
            <a:spLocks noGrp="1"/>
          </p:cNvSpPr>
          <p:nvPr>
            <p:ph idx="1"/>
          </p:nvPr>
        </p:nvSpPr>
        <p:spPr/>
        <p:txBody>
          <a:bodyPr>
            <a:normAutofit/>
          </a:bodyPr>
          <a:lstStyle/>
          <a:p>
            <a:pPr marL="0" indent="0">
              <a:buNone/>
            </a:pPr>
            <a:endParaRPr lang="en-US" sz="2000" dirty="0" smtClean="0"/>
          </a:p>
          <a:p>
            <a:endParaRPr lang="en-US" sz="2000" dirty="0"/>
          </a:p>
        </p:txBody>
      </p:sp>
      <p:sp>
        <p:nvSpPr>
          <p:cNvPr id="3" name="TextBox 2"/>
          <p:cNvSpPr txBox="1"/>
          <p:nvPr/>
        </p:nvSpPr>
        <p:spPr>
          <a:xfrm>
            <a:off x="661218" y="1064582"/>
            <a:ext cx="9518890" cy="2062103"/>
          </a:xfrm>
          <a:prstGeom prst="rect">
            <a:avLst/>
          </a:prstGeom>
          <a:noFill/>
        </p:spPr>
        <p:txBody>
          <a:bodyPr wrap="square" rtlCol="0">
            <a:spAutoFit/>
          </a:bodyPr>
          <a:lstStyle/>
          <a:p>
            <a:pPr marL="342900" indent="-342900" defTabSz="457200">
              <a:spcBef>
                <a:spcPct val="0"/>
              </a:spcBef>
              <a:buFont typeface="Arial" panose="020B0604020202020204" pitchFamily="34" charset="0"/>
              <a:buChar char="•"/>
            </a:pPr>
            <a:r>
              <a:rPr lang="en-US" sz="2200" dirty="0">
                <a:solidFill>
                  <a:srgbClr val="0065A4"/>
                </a:solidFill>
                <a:latin typeface="Arial"/>
                <a:ea typeface="+mj-ea"/>
                <a:cs typeface="Arial"/>
              </a:rPr>
              <a:t>Introduce the </a:t>
            </a:r>
            <a:r>
              <a:rPr lang="en-US" sz="2200" i="1" dirty="0">
                <a:solidFill>
                  <a:srgbClr val="0065A4"/>
                </a:solidFill>
                <a:latin typeface="Arial"/>
                <a:ea typeface="+mj-ea"/>
                <a:cs typeface="Arial"/>
              </a:rPr>
              <a:t>Campaign for Action </a:t>
            </a:r>
            <a:r>
              <a:rPr lang="en-US" sz="2200" dirty="0">
                <a:solidFill>
                  <a:srgbClr val="0065A4"/>
                </a:solidFill>
                <a:latin typeface="Arial"/>
                <a:ea typeface="+mj-ea"/>
                <a:cs typeface="Arial"/>
              </a:rPr>
              <a:t>D</a:t>
            </a:r>
            <a:r>
              <a:rPr lang="en-US" sz="2200" dirty="0" smtClean="0">
                <a:solidFill>
                  <a:srgbClr val="0065A4"/>
                </a:solidFill>
                <a:latin typeface="Arial"/>
                <a:ea typeface="+mj-ea"/>
                <a:cs typeface="Arial"/>
              </a:rPr>
              <a:t>ashboard.</a:t>
            </a:r>
            <a:endParaRPr lang="en-US" sz="2200" dirty="0">
              <a:solidFill>
                <a:srgbClr val="0065A4"/>
              </a:solidFill>
              <a:latin typeface="Arial"/>
              <a:ea typeface="+mj-ea"/>
              <a:cs typeface="Arial"/>
            </a:endParaRPr>
          </a:p>
          <a:p>
            <a:pPr marL="342900" indent="-342900" defTabSz="457200">
              <a:spcBef>
                <a:spcPct val="0"/>
              </a:spcBef>
              <a:buFont typeface="Arial" panose="020B0604020202020204" pitchFamily="34" charset="0"/>
              <a:buChar char="•"/>
            </a:pPr>
            <a:r>
              <a:rPr lang="en-US" sz="2200" dirty="0">
                <a:solidFill>
                  <a:srgbClr val="0065A4"/>
                </a:solidFill>
                <a:latin typeface="Arial"/>
                <a:ea typeface="+mj-ea"/>
                <a:cs typeface="Arial"/>
              </a:rPr>
              <a:t>Discuss how diversity fits within the Action Areas of the </a:t>
            </a:r>
            <a:endParaRPr lang="en-US" sz="2200" dirty="0" smtClean="0">
              <a:solidFill>
                <a:srgbClr val="0065A4"/>
              </a:solidFill>
              <a:latin typeface="Arial"/>
              <a:ea typeface="+mj-ea"/>
              <a:cs typeface="Arial"/>
            </a:endParaRPr>
          </a:p>
          <a:p>
            <a:pPr defTabSz="457200">
              <a:spcBef>
                <a:spcPct val="0"/>
              </a:spcBef>
            </a:pPr>
            <a:r>
              <a:rPr lang="en-US" sz="2200" dirty="0" smtClean="0">
                <a:solidFill>
                  <a:srgbClr val="0065A4"/>
                </a:solidFill>
                <a:latin typeface="Arial"/>
                <a:ea typeface="+mj-ea"/>
                <a:cs typeface="Arial"/>
              </a:rPr>
              <a:t>    Culture </a:t>
            </a:r>
            <a:r>
              <a:rPr lang="en-US" sz="2200" dirty="0">
                <a:solidFill>
                  <a:srgbClr val="0065A4"/>
                </a:solidFill>
                <a:latin typeface="Arial"/>
                <a:ea typeface="+mj-ea"/>
                <a:cs typeface="Arial"/>
              </a:rPr>
              <a:t>of Health framework. </a:t>
            </a:r>
          </a:p>
          <a:p>
            <a:pPr marL="342900" indent="-342900" defTabSz="457200">
              <a:spcBef>
                <a:spcPct val="0"/>
              </a:spcBef>
              <a:buFont typeface="Arial" panose="020B0604020202020204" pitchFamily="34" charset="0"/>
              <a:buChar char="•"/>
            </a:pPr>
            <a:r>
              <a:rPr lang="en-US" sz="2200" dirty="0">
                <a:solidFill>
                  <a:srgbClr val="0065A4"/>
                </a:solidFill>
                <a:latin typeface="Arial"/>
                <a:ea typeface="+mj-ea"/>
                <a:cs typeface="Arial"/>
              </a:rPr>
              <a:t>Examine two measures of the </a:t>
            </a:r>
            <a:r>
              <a:rPr lang="en-US" sz="2200" i="1" dirty="0" smtClean="0">
                <a:solidFill>
                  <a:srgbClr val="0065A4"/>
                </a:solidFill>
                <a:latin typeface="Arial"/>
                <a:ea typeface="+mj-ea"/>
                <a:cs typeface="Arial"/>
              </a:rPr>
              <a:t>Campaign </a:t>
            </a:r>
            <a:r>
              <a:rPr lang="en-US" sz="2200" dirty="0">
                <a:solidFill>
                  <a:srgbClr val="0065A4"/>
                </a:solidFill>
                <a:latin typeface="Arial"/>
                <a:ea typeface="+mj-ea"/>
                <a:cs typeface="Arial"/>
              </a:rPr>
              <a:t>D</a:t>
            </a:r>
            <a:r>
              <a:rPr lang="en-US" sz="2200" dirty="0" smtClean="0">
                <a:solidFill>
                  <a:srgbClr val="0065A4"/>
                </a:solidFill>
                <a:latin typeface="Arial"/>
                <a:ea typeface="+mj-ea"/>
                <a:cs typeface="Arial"/>
              </a:rPr>
              <a:t>iversity </a:t>
            </a:r>
            <a:r>
              <a:rPr lang="en-US" sz="2200" dirty="0">
                <a:solidFill>
                  <a:srgbClr val="0065A4"/>
                </a:solidFill>
                <a:latin typeface="Arial"/>
                <a:ea typeface="+mj-ea"/>
                <a:cs typeface="Arial"/>
              </a:rPr>
              <a:t>D</a:t>
            </a:r>
            <a:r>
              <a:rPr lang="en-US" sz="2200" dirty="0" smtClean="0">
                <a:solidFill>
                  <a:srgbClr val="0065A4"/>
                </a:solidFill>
                <a:latin typeface="Arial"/>
                <a:ea typeface="+mj-ea"/>
                <a:cs typeface="Arial"/>
              </a:rPr>
              <a:t>ashboard.</a:t>
            </a:r>
          </a:p>
          <a:p>
            <a:pPr marL="342900" indent="-342900" defTabSz="457200">
              <a:spcBef>
                <a:spcPct val="0"/>
              </a:spcBef>
              <a:buFont typeface="Arial" panose="020B0604020202020204" pitchFamily="34" charset="0"/>
              <a:buChar char="•"/>
            </a:pPr>
            <a:r>
              <a:rPr lang="en-US" sz="2200" dirty="0" smtClean="0">
                <a:solidFill>
                  <a:srgbClr val="0065A4"/>
                </a:solidFill>
                <a:latin typeface="Arial"/>
                <a:ea typeface="+mj-ea"/>
                <a:cs typeface="Arial"/>
              </a:rPr>
              <a:t>Discuss sources of national and state-level data about diversity. </a:t>
            </a:r>
            <a:endParaRPr lang="en-US" sz="2200" dirty="0">
              <a:solidFill>
                <a:srgbClr val="0065A4"/>
              </a:solidFill>
              <a:latin typeface="Arial"/>
              <a:ea typeface="+mj-ea"/>
              <a:cs typeface="Arial"/>
            </a:endParaRPr>
          </a:p>
          <a:p>
            <a:pPr marL="285750" indent="-285750">
              <a:buFont typeface="Arial" panose="020B0604020202020204" pitchFamily="34" charset="0"/>
              <a:buChar char="•"/>
            </a:pPr>
            <a:endParaRPr lang="en-US" dirty="0"/>
          </a:p>
        </p:txBody>
      </p:sp>
      <p:sp>
        <p:nvSpPr>
          <p:cNvPr id="9" name="Content Placeholder 4"/>
          <p:cNvSpPr txBox="1">
            <a:spLocks/>
          </p:cNvSpPr>
          <p:nvPr/>
        </p:nvSpPr>
        <p:spPr bwMode="auto">
          <a:xfrm>
            <a:off x="988445" y="4550955"/>
            <a:ext cx="3531304" cy="129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65A4"/>
                </a:solidFill>
                <a:latin typeface="Arial"/>
                <a:ea typeface="+mj-ea"/>
                <a:cs typeface="Arial"/>
              </a:rPr>
              <a:t>Deborah </a:t>
            </a:r>
            <a:r>
              <a:rPr lang="en-US" sz="2000" b="1" dirty="0" smtClean="0">
                <a:solidFill>
                  <a:srgbClr val="0065A4"/>
                </a:solidFill>
                <a:latin typeface="Arial"/>
                <a:ea typeface="+mj-ea"/>
                <a:cs typeface="Arial"/>
              </a:rPr>
              <a:t>Washington,</a:t>
            </a:r>
            <a:br>
              <a:rPr lang="en-US" sz="2000" b="1" dirty="0" smtClean="0">
                <a:solidFill>
                  <a:srgbClr val="0065A4"/>
                </a:solidFill>
                <a:latin typeface="Arial"/>
                <a:ea typeface="+mj-ea"/>
                <a:cs typeface="Arial"/>
              </a:rPr>
            </a:br>
            <a:r>
              <a:rPr lang="en-US" sz="2000" b="1" dirty="0" smtClean="0">
                <a:solidFill>
                  <a:srgbClr val="0065A4"/>
                </a:solidFill>
                <a:latin typeface="Arial"/>
                <a:ea typeface="+mj-ea"/>
                <a:cs typeface="Arial"/>
              </a:rPr>
              <a:t>PhD</a:t>
            </a:r>
            <a:r>
              <a:rPr lang="en-US" sz="2000" b="1" dirty="0">
                <a:solidFill>
                  <a:srgbClr val="0065A4"/>
                </a:solidFill>
                <a:latin typeface="Arial"/>
                <a:ea typeface="+mj-ea"/>
                <a:cs typeface="Arial"/>
              </a:rPr>
              <a:t>, RN, </a:t>
            </a:r>
            <a:r>
              <a:rPr lang="en-US" sz="2000" b="1" dirty="0" smtClean="0">
                <a:solidFill>
                  <a:srgbClr val="0065A4"/>
                </a:solidFill>
                <a:latin typeface="Arial"/>
                <a:ea typeface="+mj-ea"/>
                <a:cs typeface="Arial"/>
              </a:rPr>
              <a:t>MS</a:t>
            </a:r>
          </a:p>
          <a:p>
            <a:pPr>
              <a:spcBef>
                <a:spcPct val="20000"/>
              </a:spcBef>
            </a:pPr>
            <a:r>
              <a:rPr lang="en-US" dirty="0">
                <a:solidFill>
                  <a:srgbClr val="0065A4"/>
                </a:solidFill>
                <a:latin typeface="Arial"/>
                <a:ea typeface="+mj-ea"/>
                <a:cs typeface="Arial"/>
              </a:rPr>
              <a:t>Director, </a:t>
            </a:r>
            <a:r>
              <a:rPr lang="en-US" dirty="0" smtClean="0">
                <a:solidFill>
                  <a:srgbClr val="0065A4"/>
                </a:solidFill>
                <a:latin typeface="Arial"/>
                <a:ea typeface="+mj-ea"/>
                <a:cs typeface="Arial"/>
              </a:rPr>
              <a:t>Diversity Patient </a:t>
            </a:r>
            <a:r>
              <a:rPr lang="en-US" dirty="0">
                <a:solidFill>
                  <a:srgbClr val="0065A4"/>
                </a:solidFill>
                <a:latin typeface="Arial"/>
                <a:ea typeface="+mj-ea"/>
                <a:cs typeface="Arial"/>
              </a:rPr>
              <a:t>Care </a:t>
            </a:r>
            <a:r>
              <a:rPr lang="en-US" dirty="0" smtClean="0">
                <a:solidFill>
                  <a:srgbClr val="0065A4"/>
                </a:solidFill>
                <a:latin typeface="Arial"/>
                <a:ea typeface="+mj-ea"/>
                <a:cs typeface="Arial"/>
              </a:rPr>
              <a:t>Services,</a:t>
            </a:r>
            <a:br>
              <a:rPr lang="en-US" dirty="0" smtClean="0">
                <a:solidFill>
                  <a:srgbClr val="0065A4"/>
                </a:solidFill>
                <a:latin typeface="Arial"/>
                <a:ea typeface="+mj-ea"/>
                <a:cs typeface="Arial"/>
              </a:rPr>
            </a:br>
            <a:r>
              <a:rPr lang="en-US" dirty="0" smtClean="0">
                <a:solidFill>
                  <a:srgbClr val="0065A4"/>
                </a:solidFill>
                <a:latin typeface="Arial"/>
                <a:ea typeface="+mj-ea"/>
                <a:cs typeface="Arial"/>
              </a:rPr>
              <a:t>Massachusetts </a:t>
            </a:r>
            <a:r>
              <a:rPr lang="en-US" dirty="0">
                <a:solidFill>
                  <a:srgbClr val="0065A4"/>
                </a:solidFill>
                <a:latin typeface="Arial"/>
                <a:ea typeface="+mj-ea"/>
                <a:cs typeface="Arial"/>
              </a:rPr>
              <a:t>General Hospital </a:t>
            </a:r>
          </a:p>
        </p:txBody>
      </p:sp>
      <p:pic>
        <p:nvPicPr>
          <p:cNvPr id="10" name="Picture 9" descr="Image result for &quot;deborah washington&quot; massachusetts general hospital"/>
          <p:cNvPicPr/>
          <p:nvPr/>
        </p:nvPicPr>
        <p:blipFill rotWithShape="1">
          <a:blip r:embed="rId3" cstate="print">
            <a:extLst>
              <a:ext uri="{28A0092B-C50C-407E-A947-70E740481C1C}">
                <a14:useLocalDpi xmlns:a14="http://schemas.microsoft.com/office/drawing/2010/main" val="0"/>
              </a:ext>
            </a:extLst>
          </a:blip>
          <a:srcRect b="17328"/>
          <a:stretch/>
        </p:blipFill>
        <p:spPr bwMode="auto">
          <a:xfrm>
            <a:off x="1465225" y="2987986"/>
            <a:ext cx="1437600" cy="1463040"/>
          </a:xfrm>
          <a:prstGeom prst="rect">
            <a:avLst/>
          </a:prstGeom>
          <a:noFill/>
          <a:ln>
            <a:noFill/>
          </a:ln>
        </p:spPr>
      </p:pic>
      <p:pic>
        <p:nvPicPr>
          <p:cNvPr id="12" name="Picture 11" descr="Carmen Alvarez"/>
          <p:cNvPicPr/>
          <p:nvPr/>
        </p:nvPicPr>
        <p:blipFill rotWithShape="1">
          <a:blip r:embed="rId4" cstate="print">
            <a:extLst>
              <a:ext uri="{28A0092B-C50C-407E-A947-70E740481C1C}">
                <a14:useLocalDpi xmlns:a14="http://schemas.microsoft.com/office/drawing/2010/main" val="0"/>
              </a:ext>
            </a:extLst>
          </a:blip>
          <a:srcRect b="16941"/>
          <a:stretch/>
        </p:blipFill>
        <p:spPr bwMode="auto">
          <a:xfrm>
            <a:off x="5694141" y="3005558"/>
            <a:ext cx="1371600" cy="1463040"/>
          </a:xfrm>
          <a:prstGeom prst="rect">
            <a:avLst/>
          </a:prstGeom>
          <a:noFill/>
          <a:ln>
            <a:noFill/>
          </a:ln>
        </p:spPr>
      </p:pic>
      <p:sp>
        <p:nvSpPr>
          <p:cNvPr id="13" name="Content Placeholder 4"/>
          <p:cNvSpPr txBox="1">
            <a:spLocks/>
          </p:cNvSpPr>
          <p:nvPr/>
        </p:nvSpPr>
        <p:spPr bwMode="auto">
          <a:xfrm>
            <a:off x="4852353" y="4537892"/>
            <a:ext cx="4426776" cy="180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65A4"/>
                </a:solidFill>
                <a:latin typeface="Arial"/>
                <a:ea typeface="+mj-ea"/>
                <a:cs typeface="Arial"/>
              </a:rPr>
              <a:t>Carmen </a:t>
            </a:r>
            <a:r>
              <a:rPr lang="en-US" sz="2000" b="1" dirty="0" smtClean="0">
                <a:solidFill>
                  <a:srgbClr val="0065A4"/>
                </a:solidFill>
                <a:latin typeface="Arial"/>
                <a:ea typeface="+mj-ea"/>
                <a:cs typeface="Arial"/>
              </a:rPr>
              <a:t>Alvarez, </a:t>
            </a:r>
            <a:br>
              <a:rPr lang="en-US" sz="2000" b="1" dirty="0" smtClean="0">
                <a:solidFill>
                  <a:srgbClr val="0065A4"/>
                </a:solidFill>
                <a:latin typeface="Arial"/>
                <a:ea typeface="+mj-ea"/>
                <a:cs typeface="Arial"/>
              </a:rPr>
            </a:br>
            <a:r>
              <a:rPr lang="en-US" sz="2000" b="1" dirty="0" smtClean="0">
                <a:solidFill>
                  <a:srgbClr val="0065A4"/>
                </a:solidFill>
                <a:latin typeface="Arial"/>
                <a:ea typeface="+mj-ea"/>
                <a:cs typeface="Arial"/>
              </a:rPr>
              <a:t>PhD</a:t>
            </a:r>
            <a:r>
              <a:rPr lang="en-US" sz="2000" b="1" dirty="0">
                <a:solidFill>
                  <a:srgbClr val="0065A4"/>
                </a:solidFill>
                <a:latin typeface="Arial"/>
                <a:ea typeface="+mj-ea"/>
                <a:cs typeface="Arial"/>
              </a:rPr>
              <a:t>, RN, CRNP, CNM </a:t>
            </a:r>
          </a:p>
          <a:p>
            <a:pPr>
              <a:spcBef>
                <a:spcPct val="20000"/>
              </a:spcBef>
            </a:pPr>
            <a:r>
              <a:rPr lang="en-US" dirty="0" smtClean="0">
                <a:solidFill>
                  <a:srgbClr val="0065A4"/>
                </a:solidFill>
                <a:latin typeface="Arial"/>
                <a:ea typeface="+mj-ea"/>
                <a:cs typeface="Arial"/>
              </a:rPr>
              <a:t>Assistant Professor</a:t>
            </a:r>
          </a:p>
          <a:p>
            <a:pPr>
              <a:spcBef>
                <a:spcPct val="20000"/>
              </a:spcBef>
            </a:pPr>
            <a:r>
              <a:rPr lang="en-US" dirty="0" smtClean="0">
                <a:solidFill>
                  <a:srgbClr val="0065A4"/>
                </a:solidFill>
                <a:latin typeface="Arial"/>
                <a:ea typeface="+mj-ea"/>
                <a:cs typeface="Arial"/>
              </a:rPr>
              <a:t>Department </a:t>
            </a:r>
            <a:r>
              <a:rPr lang="en-US" dirty="0">
                <a:solidFill>
                  <a:srgbClr val="0065A4"/>
                </a:solidFill>
                <a:latin typeface="Arial"/>
                <a:ea typeface="+mj-ea"/>
                <a:cs typeface="Arial"/>
              </a:rPr>
              <a:t>of </a:t>
            </a:r>
            <a:r>
              <a:rPr lang="en-US" dirty="0" smtClean="0">
                <a:solidFill>
                  <a:srgbClr val="0065A4"/>
                </a:solidFill>
                <a:latin typeface="Arial"/>
                <a:ea typeface="+mj-ea"/>
                <a:cs typeface="Arial"/>
              </a:rPr>
              <a:t>Community-Public Health</a:t>
            </a:r>
          </a:p>
          <a:p>
            <a:pPr>
              <a:spcBef>
                <a:spcPct val="20000"/>
              </a:spcBef>
            </a:pPr>
            <a:r>
              <a:rPr lang="en-US" dirty="0" smtClean="0">
                <a:solidFill>
                  <a:srgbClr val="0065A4"/>
                </a:solidFill>
                <a:latin typeface="Arial"/>
                <a:ea typeface="+mj-ea"/>
                <a:cs typeface="Arial"/>
              </a:rPr>
              <a:t>Johns </a:t>
            </a:r>
            <a:r>
              <a:rPr lang="en-US" dirty="0">
                <a:solidFill>
                  <a:srgbClr val="0065A4"/>
                </a:solidFill>
                <a:latin typeface="Arial"/>
                <a:ea typeface="+mj-ea"/>
                <a:cs typeface="Arial"/>
              </a:rPr>
              <a:t>Hopkins </a:t>
            </a:r>
            <a:r>
              <a:rPr lang="en-US" dirty="0" smtClean="0">
                <a:solidFill>
                  <a:srgbClr val="0065A4"/>
                </a:solidFill>
                <a:latin typeface="Arial"/>
                <a:ea typeface="+mj-ea"/>
                <a:cs typeface="Arial"/>
              </a:rPr>
              <a:t>School of Nursing</a:t>
            </a:r>
            <a:endParaRPr lang="en-US" dirty="0">
              <a:solidFill>
                <a:srgbClr val="0065A4"/>
              </a:solidFill>
              <a:latin typeface="Arial"/>
              <a:ea typeface="+mj-ea"/>
              <a:cs typeface="Arial"/>
            </a:endParaRPr>
          </a:p>
        </p:txBody>
      </p:sp>
      <p:sp>
        <p:nvSpPr>
          <p:cNvPr id="6" name="Slide Number Placeholder 5"/>
          <p:cNvSpPr>
            <a:spLocks noGrp="1"/>
          </p:cNvSpPr>
          <p:nvPr>
            <p:ph type="sldNum" sz="quarter" idx="12"/>
          </p:nvPr>
        </p:nvSpPr>
        <p:spPr/>
        <p:txBody>
          <a:bodyPr/>
          <a:lstStyle/>
          <a:p>
            <a:fld id="{62E60B9B-D511-0C45-91E3-A08F4FCA8553}" type="slidenum">
              <a:rPr lang="en-US" smtClean="0"/>
              <a:pPr/>
              <a:t>5</a:t>
            </a:fld>
            <a:endParaRPr lang="en-US"/>
          </a:p>
        </p:txBody>
      </p:sp>
    </p:spTree>
    <p:extLst>
      <p:ext uri="{BB962C8B-B14F-4D97-AF65-F5344CB8AC3E}">
        <p14:creationId xmlns:p14="http://schemas.microsoft.com/office/powerpoint/2010/main" val="246154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E60B9B-D511-0C45-91E3-A08F4FCA8553}" type="slidenum">
              <a:rPr lang="en-US" smtClean="0"/>
              <a:pPr/>
              <a:t>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553" y="141761"/>
            <a:ext cx="6219721" cy="6579714"/>
          </a:xfrm>
          <a:prstGeom prst="rect">
            <a:avLst/>
          </a:prstGeom>
        </p:spPr>
      </p:pic>
    </p:spTree>
    <p:extLst>
      <p:ext uri="{BB962C8B-B14F-4D97-AF65-F5344CB8AC3E}">
        <p14:creationId xmlns:p14="http://schemas.microsoft.com/office/powerpoint/2010/main" val="176380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Dashboard Diversity Indicators</a:t>
            </a:r>
            <a:endParaRPr lang="en-US" dirty="0"/>
          </a:p>
        </p:txBody>
      </p:sp>
      <p:sp>
        <p:nvSpPr>
          <p:cNvPr id="3" name="Content Placeholder 2"/>
          <p:cNvSpPr>
            <a:spLocks noGrp="1"/>
          </p:cNvSpPr>
          <p:nvPr>
            <p:ph idx="1"/>
          </p:nvPr>
        </p:nvSpPr>
        <p:spPr/>
        <p:txBody>
          <a:bodyPr>
            <a:normAutofit/>
          </a:bodyPr>
          <a:lstStyle/>
          <a:p>
            <a:pPr lvl="1"/>
            <a:endParaRPr lang="en-US" dirty="0"/>
          </a:p>
          <a:p>
            <a:r>
              <a:rPr lang="en-US" dirty="0" smtClean="0"/>
              <a:t>Top-level Indicator: Diversity of new RN graduates</a:t>
            </a:r>
          </a:p>
          <a:p>
            <a:pPr lvl="1"/>
            <a:r>
              <a:rPr lang="en-US" dirty="0"/>
              <a:t>M</a:t>
            </a:r>
            <a:r>
              <a:rPr lang="en-US" dirty="0" smtClean="0"/>
              <a:t>ore rapidly affected by current actions</a:t>
            </a:r>
          </a:p>
          <a:p>
            <a:pPr lvl="1"/>
            <a:r>
              <a:rPr lang="en-US" dirty="0" smtClean="0"/>
              <a:t>Cannot change race/ethnicity/gender of incumbent population</a:t>
            </a:r>
          </a:p>
          <a:p>
            <a:pPr lvl="1"/>
            <a:endParaRPr lang="en-US" dirty="0"/>
          </a:p>
          <a:p>
            <a:r>
              <a:rPr lang="en-US" dirty="0" smtClean="0"/>
              <a:t>Secondary indicators</a:t>
            </a:r>
          </a:p>
          <a:p>
            <a:pPr lvl="1"/>
            <a:r>
              <a:rPr lang="en-US" dirty="0" smtClean="0"/>
              <a:t>Diversity of total RN population</a:t>
            </a:r>
          </a:p>
          <a:p>
            <a:pPr lvl="1"/>
            <a:r>
              <a:rPr lang="en-US" dirty="0" smtClean="0"/>
              <a:t>Diversity of new graduates by degree type</a:t>
            </a:r>
          </a:p>
          <a:p>
            <a:pPr lvl="1"/>
            <a:r>
              <a:rPr lang="en-US" dirty="0" smtClean="0"/>
              <a:t>Diversity of nursing doctoral graduates</a:t>
            </a:r>
            <a:endParaRPr lang="en-US" dirty="0"/>
          </a:p>
        </p:txBody>
      </p:sp>
      <p:sp>
        <p:nvSpPr>
          <p:cNvPr id="4" name="Slide Number Placeholder 3"/>
          <p:cNvSpPr>
            <a:spLocks noGrp="1"/>
          </p:cNvSpPr>
          <p:nvPr>
            <p:ph type="sldNum" sz="quarter" idx="12"/>
          </p:nvPr>
        </p:nvSpPr>
        <p:spPr/>
        <p:txBody>
          <a:bodyPr/>
          <a:lstStyle/>
          <a:p>
            <a:fld id="{62E60B9B-D511-0C45-91E3-A08F4FCA8553}" type="slidenum">
              <a:rPr lang="en-US" smtClean="0"/>
              <a:pPr/>
              <a:t>7</a:t>
            </a:fld>
            <a:endParaRPr lang="en-US"/>
          </a:p>
        </p:txBody>
      </p:sp>
    </p:spTree>
    <p:extLst>
      <p:ext uri="{BB962C8B-B14F-4D97-AF65-F5344CB8AC3E}">
        <p14:creationId xmlns:p14="http://schemas.microsoft.com/office/powerpoint/2010/main" val="24338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 Pre-Licensure RN Grads</a:t>
            </a:r>
            <a:endParaRPr lang="en-US" dirty="0"/>
          </a:p>
        </p:txBody>
      </p:sp>
      <p:sp>
        <p:nvSpPr>
          <p:cNvPr id="3" name="Content Placeholder 2"/>
          <p:cNvSpPr>
            <a:spLocks noGrp="1"/>
          </p:cNvSpPr>
          <p:nvPr>
            <p:ph idx="1"/>
          </p:nvPr>
        </p:nvSpPr>
        <p:spPr>
          <a:xfrm>
            <a:off x="753297" y="1232210"/>
            <a:ext cx="7933503" cy="4525963"/>
          </a:xfrm>
        </p:spPr>
        <p:txBody>
          <a:bodyPr>
            <a:normAutofit lnSpcReduction="10000"/>
          </a:bodyPr>
          <a:lstStyle/>
          <a:p>
            <a:pPr>
              <a:lnSpc>
                <a:spcPct val="150000"/>
              </a:lnSpc>
            </a:pPr>
            <a:r>
              <a:rPr lang="en-US" dirty="0" smtClean="0"/>
              <a:t>Integrated Post-Secondary Education Data System (IPEDS)</a:t>
            </a:r>
          </a:p>
          <a:p>
            <a:pPr lvl="1">
              <a:lnSpc>
                <a:spcPct val="150000"/>
              </a:lnSpc>
            </a:pPr>
            <a:r>
              <a:rPr lang="en-US" dirty="0" smtClean="0"/>
              <a:t>Administered by US Department of Education</a:t>
            </a:r>
          </a:p>
          <a:p>
            <a:pPr lvl="1">
              <a:lnSpc>
                <a:spcPct val="150000"/>
              </a:lnSpc>
            </a:pPr>
            <a:r>
              <a:rPr lang="en-US" dirty="0" smtClean="0"/>
              <a:t>Used for AD and diploma graduates</a:t>
            </a:r>
          </a:p>
          <a:p>
            <a:pPr>
              <a:lnSpc>
                <a:spcPct val="150000"/>
              </a:lnSpc>
            </a:pPr>
            <a:r>
              <a:rPr lang="en-US" dirty="0" smtClean="0"/>
              <a:t>American Association of Colleges of Nursing </a:t>
            </a:r>
          </a:p>
          <a:p>
            <a:pPr lvl="1">
              <a:lnSpc>
                <a:spcPct val="150000"/>
              </a:lnSpc>
            </a:pPr>
            <a:r>
              <a:rPr lang="en-US" dirty="0" smtClean="0"/>
              <a:t>Used for BS/BSN graduates</a:t>
            </a:r>
          </a:p>
          <a:p>
            <a:pPr>
              <a:lnSpc>
                <a:spcPct val="150000"/>
              </a:lnSpc>
            </a:pPr>
            <a:r>
              <a:rPr lang="en-US" dirty="0" smtClean="0"/>
              <a:t>Comparison: US population data from US Census Bureau</a:t>
            </a:r>
          </a:p>
          <a:p>
            <a:pPr lvl="1"/>
            <a:endParaRPr lang="en-US" dirty="0" smtClean="0"/>
          </a:p>
        </p:txBody>
      </p:sp>
      <p:sp>
        <p:nvSpPr>
          <p:cNvPr id="4" name="Slide Number Placeholder 3"/>
          <p:cNvSpPr>
            <a:spLocks noGrp="1"/>
          </p:cNvSpPr>
          <p:nvPr>
            <p:ph type="sldNum" sz="quarter" idx="12"/>
          </p:nvPr>
        </p:nvSpPr>
        <p:spPr/>
        <p:txBody>
          <a:bodyPr/>
          <a:lstStyle/>
          <a:p>
            <a:fld id="{62E60B9B-D511-0C45-91E3-A08F4FCA8553}" type="slidenum">
              <a:rPr lang="en-US" smtClean="0"/>
              <a:pPr/>
              <a:t>8</a:t>
            </a:fld>
            <a:endParaRPr lang="en-US"/>
          </a:p>
        </p:txBody>
      </p:sp>
    </p:spTree>
    <p:extLst>
      <p:ext uri="{BB962C8B-B14F-4D97-AF65-F5344CB8AC3E}">
        <p14:creationId xmlns:p14="http://schemas.microsoft.com/office/powerpoint/2010/main" val="71202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348" y="318454"/>
            <a:ext cx="7936326" cy="655213"/>
          </a:xfrm>
        </p:spPr>
        <p:txBody>
          <a:bodyPr/>
          <a:lstStyle/>
          <a:p>
            <a:r>
              <a:rPr lang="en-US" dirty="0" smtClean="0"/>
              <a:t>Diversity of Pre-Licensure RN Graduates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9862215"/>
              </p:ext>
            </p:extLst>
          </p:nvPr>
        </p:nvGraphicFramePr>
        <p:xfrm>
          <a:off x="750888" y="973668"/>
          <a:ext cx="7932737" cy="51524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50888" y="6051400"/>
            <a:ext cx="7935912" cy="369332"/>
          </a:xfrm>
          <a:prstGeom prst="rect">
            <a:avLst/>
          </a:prstGeom>
          <a:noFill/>
        </p:spPr>
        <p:txBody>
          <a:bodyPr wrap="square" rtlCol="0">
            <a:spAutoFit/>
          </a:bodyPr>
          <a:lstStyle/>
          <a:p>
            <a:r>
              <a:rPr lang="en-US" dirty="0" smtClean="0"/>
              <a:t>Note: Unknown and non-US are not in Census population data</a:t>
            </a:r>
            <a:endParaRPr lang="en-US" dirty="0"/>
          </a:p>
        </p:txBody>
      </p:sp>
      <p:sp>
        <p:nvSpPr>
          <p:cNvPr id="3" name="Slide Number Placeholder 2"/>
          <p:cNvSpPr>
            <a:spLocks noGrp="1"/>
          </p:cNvSpPr>
          <p:nvPr>
            <p:ph type="sldNum" sz="quarter" idx="12"/>
          </p:nvPr>
        </p:nvSpPr>
        <p:spPr/>
        <p:txBody>
          <a:bodyPr/>
          <a:lstStyle/>
          <a:p>
            <a:fld id="{62E60B9B-D511-0C45-91E3-A08F4FCA8553}" type="slidenum">
              <a:rPr lang="en-US" smtClean="0"/>
              <a:pPr/>
              <a:t>9</a:t>
            </a:fld>
            <a:endParaRPr lang="en-US"/>
          </a:p>
        </p:txBody>
      </p:sp>
    </p:spTree>
    <p:extLst>
      <p:ext uri="{BB962C8B-B14F-4D97-AF65-F5344CB8AC3E}">
        <p14:creationId xmlns:p14="http://schemas.microsoft.com/office/powerpoint/2010/main" val="422608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10620</TotalTime>
  <Words>3837</Words>
  <Application>Microsoft Office PowerPoint</Application>
  <PresentationFormat>On-screen Show (4:3)</PresentationFormat>
  <Paragraphs>382</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ＭＳ Ｐゴシック</vt:lpstr>
      <vt:lpstr>Arial</vt:lpstr>
      <vt:lpstr>Calibri</vt:lpstr>
      <vt:lpstr>Mangal</vt:lpstr>
      <vt:lpstr>Times New Roman</vt:lpstr>
      <vt:lpstr>Office Theme</vt:lpstr>
      <vt:lpstr>PowerPoint Presentation</vt:lpstr>
      <vt:lpstr>Today’s Webinar </vt:lpstr>
      <vt:lpstr>Today’s Facilitator</vt:lpstr>
      <vt:lpstr>Today’s Speakers</vt:lpstr>
      <vt:lpstr>Today’s Webinar </vt:lpstr>
      <vt:lpstr>PowerPoint Presentation</vt:lpstr>
      <vt:lpstr>Dashboard Diversity Indicators</vt:lpstr>
      <vt:lpstr>Data Sources: Pre-Licensure RN Grads</vt:lpstr>
      <vt:lpstr>Diversity of Pre-Licensure RN Graduates</vt:lpstr>
      <vt:lpstr>RN Graduates vs. US Population: Diversity</vt:lpstr>
      <vt:lpstr>Gender of Pre-Licensure RN Graduates</vt:lpstr>
      <vt:lpstr>RN Graduates vs. US Population: Gender</vt:lpstr>
      <vt:lpstr>Data Source: Total RN Population</vt:lpstr>
      <vt:lpstr>Total RN Population Over Time</vt:lpstr>
      <vt:lpstr>Total RN vs. US Population Over Time</vt:lpstr>
      <vt:lpstr>RN Graduates: Race/Ethnic Diversity,  by Degree Type</vt:lpstr>
      <vt:lpstr>RN Graduates: Gender Diversity,  by Degree Type</vt:lpstr>
      <vt:lpstr>RN Doctoral Graduates: Race/Ethnic Diversity</vt:lpstr>
      <vt:lpstr>RN Doctoral Graduates:  Gender Diversity</vt:lpstr>
      <vt:lpstr>Action Framework</vt:lpstr>
      <vt:lpstr>AARP Community Engagement</vt:lpstr>
      <vt:lpstr>Boston Report</vt:lpstr>
      <vt:lpstr>Boston</vt:lpstr>
      <vt:lpstr>Indicators to Address Now</vt:lpstr>
      <vt:lpstr>Comparison of Select Indicators % of Population 65*</vt:lpstr>
      <vt:lpstr>Social Determinants of Health</vt:lpstr>
      <vt:lpstr>PowerPoint Presentation</vt:lpstr>
      <vt:lpstr>Using County Health Rankings</vt:lpstr>
      <vt:lpstr>Action Framework</vt:lpstr>
      <vt:lpstr>Change</vt:lpstr>
      <vt:lpstr>Keeping the Momentum….</vt:lpstr>
      <vt:lpstr>County Health Rankings </vt:lpstr>
      <vt:lpstr>Campaign Resources</vt:lpstr>
      <vt:lpstr>Culture of Health Measures as a Guide </vt:lpstr>
      <vt:lpstr>Your Thoughts….</vt:lpstr>
      <vt:lpstr>Questions or Comments?</vt:lpstr>
    </vt:vector>
  </TitlesOfParts>
  <Company>IQ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Koman</dc:creator>
  <cp:lastModifiedBy>Mccallion, Aidan</cp:lastModifiedBy>
  <cp:revision>197</cp:revision>
  <cp:lastPrinted>2018-03-13T18:58:35Z</cp:lastPrinted>
  <dcterms:created xsi:type="dcterms:W3CDTF">2012-11-19T19:53:57Z</dcterms:created>
  <dcterms:modified xsi:type="dcterms:W3CDTF">2018-04-05T18:21:11Z</dcterms:modified>
</cp:coreProperties>
</file>